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5143500" type="screen16x9"/>
  <p:notesSz cx="6858000" cy="9144000"/>
  <p:embeddedFontLst>
    <p:embeddedFont>
      <p:font typeface="Georgia" panose="02040502050405020303" pitchFamily="18" charset="0"/>
      <p:regular r:id="rId33"/>
      <p:bold r:id="rId34"/>
      <p:italic r:id="rId35"/>
      <p:boldItalic r:id="rId36"/>
    </p:embeddedFont>
    <p:embeddedFont>
      <p:font typeface="Old Standard TT" pitchFamily="2" charset="77"/>
      <p:regular r:id="rId37"/>
      <p:bold r:id="rId38"/>
      <p: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DB33D20-768D-4E95-8E55-E791A277C61F}">
  <a:tblStyle styleId="{5DB33D20-768D-4E95-8E55-E791A277C61F}"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77"/>
    <p:restoredTop sz="94681"/>
  </p:normalViewPr>
  <p:slideViewPr>
    <p:cSldViewPr snapToGrid="0">
      <p:cViewPr varScale="1">
        <p:scale>
          <a:sx n="319" d="100"/>
          <a:sy n="319" d="100"/>
        </p:scale>
        <p:origin x="5184"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51f42b223d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51f42b223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51f42b223d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51f42b223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51f42b223d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51f42b223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51f42b223d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51f42b223d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51f42b223d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51f42b223d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51f42b223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251f42b223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51f42b223d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51f42b223d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5263baf9f2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5263baf9f2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51f42b223d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51f42b223d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5263baf9f2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5263baf9f2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229413cf5e8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229413cf5e8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5263baf9f2_2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5263baf9f2_2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51f42b223d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251f42b223d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5263baf9f2_2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25263baf9f2_2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29413cf5e8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29413cf5e8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5263baf9f2_2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5263baf9f2_2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5263baf9f2_2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5263baf9f2_2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5263baf9f2_2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25263baf9f2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29413cf5e8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29413cf5e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5263baf9f2_2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25263baf9f2_2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5263baf9f2_2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25263baf9f2_2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29413cf5e8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29413cf5e8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29413cf5e8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229413cf5e8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25263baf9f2_2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25263baf9f2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5263baf9f2_2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5263baf9f2_2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5263baf9f2_2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5263baf9f2_2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29413cf5e8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29413cf5e8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51f42b223d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51f42b223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51f42b223d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51f42b223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3508975"/>
            <a:ext cx="8520600" cy="5901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endParaRPr sz="3400" b="1">
              <a:solidFill>
                <a:srgbClr val="F5C43F"/>
              </a:solidFill>
              <a:latin typeface="Old Standard TT"/>
              <a:ea typeface="Old Standard TT"/>
              <a:cs typeface="Old Standard TT"/>
              <a:sym typeface="Old Standard TT"/>
            </a:endParaRPr>
          </a:p>
          <a:p>
            <a:pPr marL="0" lvl="0" indent="0" algn="l" rtl="0">
              <a:spcBef>
                <a:spcPts val="1900"/>
              </a:spcBef>
              <a:spcAft>
                <a:spcPts val="0"/>
              </a:spcAft>
              <a:buNone/>
            </a:pPr>
            <a:endParaRPr sz="3400" b="1">
              <a:solidFill>
                <a:srgbClr val="F5C43F"/>
              </a:solidFill>
              <a:latin typeface="Old Standard TT"/>
              <a:ea typeface="Old Standard TT"/>
              <a:cs typeface="Old Standard TT"/>
              <a:sym typeface="Old Standard TT"/>
            </a:endParaRPr>
          </a:p>
          <a:p>
            <a:pPr marL="0" lvl="0" indent="0" algn="ctr" rtl="0">
              <a:spcBef>
                <a:spcPts val="1900"/>
              </a:spcBef>
              <a:spcAft>
                <a:spcPts val="0"/>
              </a:spcAft>
              <a:buNone/>
            </a:pPr>
            <a:endParaRPr sz="2200" b="1">
              <a:solidFill>
                <a:srgbClr val="F5C43F"/>
              </a:solidFill>
              <a:latin typeface="Old Standard TT"/>
              <a:ea typeface="Old Standard TT"/>
              <a:cs typeface="Old Standard TT"/>
              <a:sym typeface="Old Standard TT"/>
            </a:endParaRPr>
          </a:p>
          <a:p>
            <a:pPr marL="0" lvl="0" indent="0" algn="ctr" rtl="0">
              <a:spcBef>
                <a:spcPts val="1900"/>
              </a:spcBef>
              <a:spcAft>
                <a:spcPts val="1900"/>
              </a:spcAft>
              <a:buNone/>
            </a:pPr>
            <a:r>
              <a:rPr lang="en" sz="3866" b="1">
                <a:solidFill>
                  <a:srgbClr val="F5C43F"/>
                </a:solidFill>
                <a:latin typeface="Old Standard TT"/>
                <a:ea typeface="Old Standard TT"/>
                <a:cs typeface="Old Standard TT"/>
                <a:sym typeface="Old Standard TT"/>
              </a:rPr>
              <a:t>Pricing Optimization</a:t>
            </a:r>
            <a:endParaRPr sz="3866" b="1">
              <a:solidFill>
                <a:srgbClr val="F5C43F"/>
              </a:solidFill>
              <a:latin typeface="Old Standard TT"/>
              <a:ea typeface="Old Standard TT"/>
              <a:cs typeface="Old Standard TT"/>
              <a:sym typeface="Old Standard TT"/>
            </a:endParaRPr>
          </a:p>
        </p:txBody>
      </p:sp>
      <p:sp>
        <p:nvSpPr>
          <p:cNvPr id="55" name="Google Shape;55;p13"/>
          <p:cNvSpPr txBox="1">
            <a:spLocks noGrp="1"/>
          </p:cNvSpPr>
          <p:nvPr>
            <p:ph type="subTitle" idx="1"/>
          </p:nvPr>
        </p:nvSpPr>
        <p:spPr>
          <a:xfrm>
            <a:off x="311688" y="4017375"/>
            <a:ext cx="8520600" cy="809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900">
                <a:solidFill>
                  <a:srgbClr val="F5C43F"/>
                </a:solidFill>
                <a:latin typeface="Old Standard TT"/>
                <a:ea typeface="Old Standard TT"/>
                <a:cs typeface="Old Standard TT"/>
                <a:sym typeface="Old Standard TT"/>
              </a:rPr>
              <a:t>Landon Smith &amp; Anamika Medhi</a:t>
            </a:r>
            <a:endParaRPr sz="1900">
              <a:solidFill>
                <a:srgbClr val="F5C43F"/>
              </a:solidFill>
              <a:latin typeface="Old Standard TT"/>
              <a:ea typeface="Old Standard TT"/>
              <a:cs typeface="Old Standard TT"/>
              <a:sym typeface="Old Standard TT"/>
            </a:endParaRPr>
          </a:p>
          <a:p>
            <a:pPr marL="0" lvl="0" indent="0" algn="ctr" rtl="0">
              <a:spcBef>
                <a:spcPts val="0"/>
              </a:spcBef>
              <a:spcAft>
                <a:spcPts val="0"/>
              </a:spcAft>
              <a:buNone/>
            </a:pPr>
            <a:r>
              <a:rPr lang="en" sz="1291">
                <a:solidFill>
                  <a:srgbClr val="F5C43F"/>
                </a:solidFill>
                <a:latin typeface="Old Standard TT"/>
                <a:ea typeface="Old Standard TT"/>
                <a:cs typeface="Old Standard TT"/>
                <a:sym typeface="Old Standard TT"/>
              </a:rPr>
              <a:t>Dr. Stephan Sorger, Marketing Analytics, Saint Mary’s College of California MSBA</a:t>
            </a:r>
            <a:endParaRPr sz="1291">
              <a:solidFill>
                <a:srgbClr val="F5C43F"/>
              </a:solidFill>
              <a:latin typeface="Old Standard TT"/>
              <a:ea typeface="Old Standard TT"/>
              <a:cs typeface="Old Standard TT"/>
              <a:sym typeface="Old Standard TT"/>
            </a:endParaRPr>
          </a:p>
        </p:txBody>
      </p:sp>
      <p:pic>
        <p:nvPicPr>
          <p:cNvPr id="56" name="Google Shape;56;p13"/>
          <p:cNvPicPr preferRelativeResize="0"/>
          <p:nvPr/>
        </p:nvPicPr>
        <p:blipFill>
          <a:blip r:embed="rId3">
            <a:alphaModFix/>
          </a:blip>
          <a:stretch>
            <a:fillRect/>
          </a:stretch>
        </p:blipFill>
        <p:spPr>
          <a:xfrm>
            <a:off x="5495913" y="-12"/>
            <a:ext cx="3648075" cy="1247775"/>
          </a:xfrm>
          <a:prstGeom prst="rect">
            <a:avLst/>
          </a:prstGeom>
          <a:noFill/>
          <a:ln w="38100" cap="flat" cmpd="sng">
            <a:solidFill>
              <a:srgbClr val="F5C43F"/>
            </a:solidFill>
            <a:prstDash val="solid"/>
            <a:round/>
            <a:headEnd type="none" w="sm" len="sm"/>
            <a:tailEnd type="none" w="sm" len="sm"/>
          </a:ln>
        </p:spPr>
      </p:pic>
      <p:pic>
        <p:nvPicPr>
          <p:cNvPr id="57" name="Google Shape;57;p13"/>
          <p:cNvPicPr preferRelativeResize="0"/>
          <p:nvPr/>
        </p:nvPicPr>
        <p:blipFill>
          <a:blip r:embed="rId4">
            <a:alphaModFix/>
          </a:blip>
          <a:stretch>
            <a:fillRect/>
          </a:stretch>
        </p:blipFill>
        <p:spPr>
          <a:xfrm>
            <a:off x="-12" y="-12"/>
            <a:ext cx="3648075" cy="1247775"/>
          </a:xfrm>
          <a:prstGeom prst="rect">
            <a:avLst/>
          </a:prstGeom>
          <a:noFill/>
          <a:ln w="38100" cap="flat" cmpd="sng">
            <a:solidFill>
              <a:srgbClr val="F5C43F"/>
            </a:solidFill>
            <a:prstDash val="solid"/>
            <a:round/>
            <a:headEnd type="none" w="sm" len="sm"/>
            <a:tailEnd type="none" w="sm" len="sm"/>
          </a:ln>
        </p:spPr>
      </p:pic>
      <p:pic>
        <p:nvPicPr>
          <p:cNvPr id="58" name="Google Shape;58;p13"/>
          <p:cNvPicPr preferRelativeResize="0"/>
          <p:nvPr/>
        </p:nvPicPr>
        <p:blipFill>
          <a:blip r:embed="rId5">
            <a:alphaModFix/>
          </a:blip>
          <a:stretch>
            <a:fillRect/>
          </a:stretch>
        </p:blipFill>
        <p:spPr>
          <a:xfrm>
            <a:off x="3948101" y="-4"/>
            <a:ext cx="1247775" cy="1247775"/>
          </a:xfrm>
          <a:prstGeom prst="rect">
            <a:avLst/>
          </a:prstGeom>
          <a:noFill/>
          <a:ln w="38100" cap="flat" cmpd="sng">
            <a:solidFill>
              <a:srgbClr val="F5C43F"/>
            </a:solidFill>
            <a:prstDash val="solid"/>
            <a:round/>
            <a:headEnd type="none" w="sm" len="sm"/>
            <a:tailEnd type="none" w="sm" len="sm"/>
          </a:ln>
        </p:spPr>
      </p:pic>
      <p:pic>
        <p:nvPicPr>
          <p:cNvPr id="59" name="Google Shape;59;p13"/>
          <p:cNvPicPr preferRelativeResize="0"/>
          <p:nvPr/>
        </p:nvPicPr>
        <p:blipFill>
          <a:blip r:embed="rId6">
            <a:alphaModFix/>
          </a:blip>
          <a:stretch>
            <a:fillRect/>
          </a:stretch>
        </p:blipFill>
        <p:spPr>
          <a:xfrm>
            <a:off x="2554150" y="1396800"/>
            <a:ext cx="4035687" cy="2195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5C43F"/>
                </a:solidFill>
                <a:latin typeface="Old Standard TT"/>
                <a:ea typeface="Old Standard TT"/>
                <a:cs typeface="Old Standard TT"/>
                <a:sym typeface="Old Standard TT"/>
              </a:rPr>
              <a:t>Market Segmentation: Primary Research</a:t>
            </a:r>
            <a:endParaRPr/>
          </a:p>
        </p:txBody>
      </p:sp>
      <p:sp>
        <p:nvSpPr>
          <p:cNvPr id="159" name="Google Shape;159;p22"/>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rgbClr val="F5C43F"/>
              </a:buClr>
              <a:buSzPts val="1500"/>
              <a:buFont typeface="Georgia"/>
              <a:buChar char="●"/>
            </a:pPr>
            <a:r>
              <a:rPr lang="en" sz="1500">
                <a:solidFill>
                  <a:srgbClr val="F5C43F"/>
                </a:solidFill>
                <a:latin typeface="Georgia"/>
                <a:ea typeface="Georgia"/>
                <a:cs typeface="Georgia"/>
                <a:sym typeface="Georgia"/>
              </a:rPr>
              <a:t>We believe the best way to understand customer preference and perception is to go directly to the customers using Google Forms</a:t>
            </a:r>
            <a:endParaRPr sz="1500">
              <a:solidFill>
                <a:srgbClr val="F5C43F"/>
              </a:solidFill>
              <a:latin typeface="Georgia"/>
              <a:ea typeface="Georgia"/>
              <a:cs typeface="Georgia"/>
              <a:sym typeface="Georgia"/>
            </a:endParaRPr>
          </a:p>
          <a:p>
            <a:pPr marL="914400" lvl="1" indent="-323850" algn="l" rtl="0">
              <a:spcBef>
                <a:spcPts val="0"/>
              </a:spcBef>
              <a:spcAft>
                <a:spcPts val="0"/>
              </a:spcAft>
              <a:buClr>
                <a:srgbClr val="F5C43F"/>
              </a:buClr>
              <a:buSzPts val="1500"/>
              <a:buFont typeface="Georgia"/>
              <a:buChar char="○"/>
            </a:pPr>
            <a:r>
              <a:rPr lang="en" sz="1500">
                <a:solidFill>
                  <a:srgbClr val="F5C43F"/>
                </a:solidFill>
                <a:latin typeface="Georgia"/>
                <a:ea typeface="Georgia"/>
                <a:cs typeface="Georgia"/>
                <a:sym typeface="Georgia"/>
              </a:rPr>
              <a:t>helps us confirm inferences management has made about their customer base</a:t>
            </a:r>
            <a:endParaRPr sz="1500">
              <a:solidFill>
                <a:srgbClr val="F5C43F"/>
              </a:solidFill>
              <a:latin typeface="Georgia"/>
              <a:ea typeface="Georgia"/>
              <a:cs typeface="Georgia"/>
              <a:sym typeface="Georgia"/>
            </a:endParaRPr>
          </a:p>
          <a:p>
            <a:pPr marL="914400" lvl="1" indent="-323850" algn="l" rtl="0">
              <a:spcBef>
                <a:spcPts val="0"/>
              </a:spcBef>
              <a:spcAft>
                <a:spcPts val="0"/>
              </a:spcAft>
              <a:buClr>
                <a:srgbClr val="F5C43F"/>
              </a:buClr>
              <a:buSzPts val="1500"/>
              <a:buFont typeface="Georgia"/>
              <a:buChar char="○"/>
            </a:pPr>
            <a:r>
              <a:rPr lang="en" sz="1500">
                <a:solidFill>
                  <a:srgbClr val="F5C43F"/>
                </a:solidFill>
                <a:latin typeface="Georgia"/>
                <a:ea typeface="Georgia"/>
                <a:cs typeface="Georgia"/>
                <a:sym typeface="Georgia"/>
              </a:rPr>
              <a:t>helps management uncover customer sentiment they didn't previously know existed</a:t>
            </a:r>
            <a:endParaRPr sz="1500">
              <a:solidFill>
                <a:srgbClr val="F5C43F"/>
              </a:solidFill>
              <a:latin typeface="Georgia"/>
              <a:ea typeface="Georgia"/>
              <a:cs typeface="Georgia"/>
              <a:sym typeface="Georgia"/>
            </a:endParaRPr>
          </a:p>
          <a:p>
            <a:pPr marL="914400" lvl="1" indent="-323850" algn="l" rtl="0">
              <a:spcBef>
                <a:spcPts val="0"/>
              </a:spcBef>
              <a:spcAft>
                <a:spcPts val="0"/>
              </a:spcAft>
              <a:buClr>
                <a:srgbClr val="F5C43F"/>
              </a:buClr>
              <a:buSzPts val="1500"/>
              <a:buFont typeface="Georgia"/>
              <a:buChar char="○"/>
            </a:pPr>
            <a:r>
              <a:rPr lang="en" sz="1500">
                <a:solidFill>
                  <a:srgbClr val="F5C43F"/>
                </a:solidFill>
                <a:latin typeface="Georgia"/>
                <a:ea typeface="Georgia"/>
                <a:cs typeface="Georgia"/>
                <a:sym typeface="Georgia"/>
              </a:rPr>
              <a:t>allows management to make tradeoffs that align with customer preferences</a:t>
            </a:r>
            <a:endParaRPr sz="1500">
              <a:solidFill>
                <a:srgbClr val="F5C43F"/>
              </a:solidFill>
              <a:latin typeface="Georgia"/>
              <a:ea typeface="Georgia"/>
              <a:cs typeface="Georgia"/>
              <a:sym typeface="Georgia"/>
            </a:endParaRPr>
          </a:p>
        </p:txBody>
      </p:sp>
      <p:sp>
        <p:nvSpPr>
          <p:cNvPr id="160" name="Google Shape;160;p22"/>
          <p:cNvSpPr txBox="1"/>
          <p:nvPr/>
        </p:nvSpPr>
        <p:spPr>
          <a:xfrm>
            <a:off x="6062750" y="2266575"/>
            <a:ext cx="214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1"/>
              </a:solidFill>
            </a:endParaRPr>
          </a:p>
        </p:txBody>
      </p:sp>
      <p:pic>
        <p:nvPicPr>
          <p:cNvPr id="161" name="Google Shape;161;p22"/>
          <p:cNvPicPr preferRelativeResize="0"/>
          <p:nvPr/>
        </p:nvPicPr>
        <p:blipFill>
          <a:blip r:embed="rId3">
            <a:alphaModFix/>
          </a:blip>
          <a:stretch>
            <a:fillRect/>
          </a:stretch>
        </p:blipFill>
        <p:spPr>
          <a:xfrm>
            <a:off x="5081875" y="1274362"/>
            <a:ext cx="3286274" cy="3172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5C43F"/>
                </a:solidFill>
                <a:latin typeface="Old Standard TT"/>
                <a:ea typeface="Old Standard TT"/>
                <a:cs typeface="Old Standard TT"/>
                <a:sym typeface="Old Standard TT"/>
              </a:rPr>
              <a:t>Market Segmentation: Primary Research</a:t>
            </a:r>
            <a:endParaRPr/>
          </a:p>
        </p:txBody>
      </p:sp>
      <p:sp>
        <p:nvSpPr>
          <p:cNvPr id="167" name="Google Shape;167;p23"/>
          <p:cNvSpPr txBox="1">
            <a:spLocks noGrp="1"/>
          </p:cNvSpPr>
          <p:nvPr>
            <p:ph type="body" idx="1"/>
          </p:nvPr>
        </p:nvSpPr>
        <p:spPr>
          <a:xfrm>
            <a:off x="311700" y="1152475"/>
            <a:ext cx="4260300" cy="3779700"/>
          </a:xfrm>
          <a:prstGeom prst="rect">
            <a:avLst/>
          </a:prstGeom>
        </p:spPr>
        <p:txBody>
          <a:bodyPr spcFirstLastPara="1" wrap="square" lIns="91425" tIns="91425" rIns="91425" bIns="91425" anchor="t" anchorCtr="0">
            <a:normAutofit/>
          </a:bodyPr>
          <a:lstStyle/>
          <a:p>
            <a:pPr marL="457200" lvl="0" indent="-304800" algn="l" rtl="0">
              <a:spcBef>
                <a:spcPts val="0"/>
              </a:spcBef>
              <a:spcAft>
                <a:spcPts val="0"/>
              </a:spcAft>
              <a:buClr>
                <a:srgbClr val="F5C43F"/>
              </a:buClr>
              <a:buSzPts val="1200"/>
              <a:buFont typeface="Georgia"/>
              <a:buChar char="●"/>
            </a:pPr>
            <a:r>
              <a:rPr lang="en" sz="1200">
                <a:solidFill>
                  <a:srgbClr val="F5C43F"/>
                </a:solidFill>
                <a:latin typeface="Georgia"/>
                <a:ea typeface="Georgia"/>
                <a:cs typeface="Georgia"/>
                <a:sym typeface="Georgia"/>
              </a:rPr>
              <a:t>Customer Survey Structure</a:t>
            </a:r>
            <a:endParaRPr sz="1200">
              <a:solidFill>
                <a:srgbClr val="F5C43F"/>
              </a:solidFill>
              <a:latin typeface="Georgia"/>
              <a:ea typeface="Georgia"/>
              <a:cs typeface="Georgia"/>
              <a:sym typeface="Georgia"/>
            </a:endParaRPr>
          </a:p>
          <a:p>
            <a:pPr marL="914400" lvl="1" indent="-304800" algn="l" rtl="0">
              <a:spcBef>
                <a:spcPts val="0"/>
              </a:spcBef>
              <a:spcAft>
                <a:spcPts val="0"/>
              </a:spcAft>
              <a:buClr>
                <a:srgbClr val="F5C43F"/>
              </a:buClr>
              <a:buSzPts val="1200"/>
              <a:buFont typeface="Georgia"/>
              <a:buChar char="○"/>
            </a:pPr>
            <a:r>
              <a:rPr lang="en" sz="1200">
                <a:solidFill>
                  <a:srgbClr val="F5C43F"/>
                </a:solidFill>
                <a:latin typeface="Georgia"/>
                <a:ea typeface="Georgia"/>
                <a:cs typeface="Georgia"/>
                <a:sym typeface="Georgia"/>
              </a:rPr>
              <a:t>Competitive Analysis: Attributes</a:t>
            </a:r>
            <a:endParaRPr sz="1200">
              <a:solidFill>
                <a:srgbClr val="F5C43F"/>
              </a:solidFill>
              <a:latin typeface="Georgia"/>
              <a:ea typeface="Georgia"/>
              <a:cs typeface="Georgia"/>
              <a:sym typeface="Georgia"/>
            </a:endParaRPr>
          </a:p>
          <a:p>
            <a:pPr marL="914400" lvl="1" indent="-304800" algn="l" rtl="0">
              <a:spcBef>
                <a:spcPts val="0"/>
              </a:spcBef>
              <a:spcAft>
                <a:spcPts val="0"/>
              </a:spcAft>
              <a:buClr>
                <a:srgbClr val="F5C43F"/>
              </a:buClr>
              <a:buSzPts val="1200"/>
              <a:buFont typeface="Georgia"/>
              <a:buChar char="○"/>
            </a:pPr>
            <a:r>
              <a:rPr lang="en" sz="1200">
                <a:solidFill>
                  <a:srgbClr val="F5C43F"/>
                </a:solidFill>
                <a:latin typeface="Georgia"/>
                <a:ea typeface="Georgia"/>
                <a:cs typeface="Georgia"/>
                <a:sym typeface="Georgia"/>
              </a:rPr>
              <a:t>Competitive Analysis: Use Cases</a:t>
            </a:r>
            <a:endParaRPr sz="1200">
              <a:solidFill>
                <a:srgbClr val="F5C43F"/>
              </a:solidFill>
              <a:latin typeface="Georgia"/>
              <a:ea typeface="Georgia"/>
              <a:cs typeface="Georgia"/>
              <a:sym typeface="Georgia"/>
            </a:endParaRPr>
          </a:p>
          <a:p>
            <a:pPr marL="914400" lvl="1" indent="-304800" algn="l" rtl="0">
              <a:spcBef>
                <a:spcPts val="0"/>
              </a:spcBef>
              <a:spcAft>
                <a:spcPts val="0"/>
              </a:spcAft>
              <a:buClr>
                <a:srgbClr val="F5C43F"/>
              </a:buClr>
              <a:buSzPts val="1200"/>
              <a:buFont typeface="Georgia"/>
              <a:buChar char="○"/>
            </a:pPr>
            <a:r>
              <a:rPr lang="en" sz="1200">
                <a:solidFill>
                  <a:srgbClr val="F5C43F"/>
                </a:solidFill>
                <a:latin typeface="Georgia"/>
                <a:ea typeface="Georgia"/>
                <a:cs typeface="Georgia"/>
                <a:sym typeface="Georgia"/>
              </a:rPr>
              <a:t>Customer Sensitivity to Tradeoffs</a:t>
            </a:r>
            <a:endParaRPr sz="1200">
              <a:solidFill>
                <a:srgbClr val="F5C43F"/>
              </a:solidFill>
              <a:latin typeface="Georgia"/>
              <a:ea typeface="Georgia"/>
              <a:cs typeface="Georgia"/>
              <a:sym typeface="Georgia"/>
            </a:endParaRPr>
          </a:p>
          <a:p>
            <a:pPr marL="914400" lvl="1" indent="-304800" algn="l" rtl="0">
              <a:spcBef>
                <a:spcPts val="0"/>
              </a:spcBef>
              <a:spcAft>
                <a:spcPts val="0"/>
              </a:spcAft>
              <a:buClr>
                <a:srgbClr val="F5C43F"/>
              </a:buClr>
              <a:buSzPts val="1200"/>
              <a:buFont typeface="Georgia"/>
              <a:buChar char="○"/>
            </a:pPr>
            <a:r>
              <a:rPr lang="en" sz="1200">
                <a:solidFill>
                  <a:srgbClr val="F5C43F"/>
                </a:solidFill>
                <a:latin typeface="Georgia"/>
                <a:ea typeface="Georgia"/>
                <a:cs typeface="Georgia"/>
                <a:sym typeface="Georgia"/>
              </a:rPr>
              <a:t>Understanding Price Associated Dining Frequency</a:t>
            </a:r>
            <a:endParaRPr sz="1200">
              <a:solidFill>
                <a:srgbClr val="F5C43F"/>
              </a:solidFill>
              <a:latin typeface="Georgia"/>
              <a:ea typeface="Georgia"/>
              <a:cs typeface="Georgia"/>
              <a:sym typeface="Georgia"/>
            </a:endParaRPr>
          </a:p>
          <a:p>
            <a:pPr marL="914400" lvl="1" indent="-304800" algn="l" rtl="0">
              <a:spcBef>
                <a:spcPts val="0"/>
              </a:spcBef>
              <a:spcAft>
                <a:spcPts val="0"/>
              </a:spcAft>
              <a:buClr>
                <a:srgbClr val="F5C43F"/>
              </a:buClr>
              <a:buSzPts val="1200"/>
              <a:buFont typeface="Georgia"/>
              <a:buChar char="○"/>
            </a:pPr>
            <a:r>
              <a:rPr lang="en" sz="1200">
                <a:solidFill>
                  <a:srgbClr val="F5C43F"/>
                </a:solidFill>
                <a:latin typeface="Georgia"/>
                <a:ea typeface="Georgia"/>
                <a:cs typeface="Georgia"/>
                <a:sym typeface="Georgia"/>
              </a:rPr>
              <a:t>Demographics</a:t>
            </a:r>
            <a:endParaRPr sz="1200">
              <a:solidFill>
                <a:srgbClr val="F5C43F"/>
              </a:solidFill>
              <a:latin typeface="Georgia"/>
              <a:ea typeface="Georgia"/>
              <a:cs typeface="Georgia"/>
              <a:sym typeface="Georgia"/>
            </a:endParaRPr>
          </a:p>
          <a:p>
            <a:pPr marL="457200" lvl="0" indent="-304800" algn="l" rtl="0">
              <a:spcBef>
                <a:spcPts val="0"/>
              </a:spcBef>
              <a:spcAft>
                <a:spcPts val="0"/>
              </a:spcAft>
              <a:buClr>
                <a:srgbClr val="F5C43F"/>
              </a:buClr>
              <a:buSzPts val="1200"/>
              <a:buFont typeface="Georgia"/>
              <a:buChar char="●"/>
            </a:pPr>
            <a:r>
              <a:rPr lang="en" sz="1200">
                <a:solidFill>
                  <a:srgbClr val="F5C43F"/>
                </a:solidFill>
                <a:latin typeface="Georgia"/>
                <a:ea typeface="Georgia"/>
                <a:cs typeface="Georgia"/>
                <a:sym typeface="Georgia"/>
              </a:rPr>
              <a:t>For both of our competitive analysis survey sections, we asked respondents to rate specific qualities across many of the competing restaurants in the Los Angeles area</a:t>
            </a:r>
            <a:endParaRPr sz="1200">
              <a:solidFill>
                <a:srgbClr val="F5C43F"/>
              </a:solidFill>
              <a:latin typeface="Georgia"/>
              <a:ea typeface="Georgia"/>
              <a:cs typeface="Georgia"/>
              <a:sym typeface="Georgia"/>
            </a:endParaRPr>
          </a:p>
          <a:p>
            <a:pPr marL="914400" lvl="1" indent="-304800" algn="l" rtl="0">
              <a:spcBef>
                <a:spcPts val="0"/>
              </a:spcBef>
              <a:spcAft>
                <a:spcPts val="0"/>
              </a:spcAft>
              <a:buClr>
                <a:srgbClr val="F5C43F"/>
              </a:buClr>
              <a:buSzPts val="1200"/>
              <a:buFont typeface="Georgia"/>
              <a:buChar char="○"/>
            </a:pPr>
            <a:r>
              <a:rPr lang="en" sz="1200">
                <a:solidFill>
                  <a:srgbClr val="F5C43F"/>
                </a:solidFill>
                <a:latin typeface="Georgia"/>
                <a:ea typeface="Georgia"/>
                <a:cs typeface="Georgia"/>
                <a:sym typeface="Georgia"/>
              </a:rPr>
              <a:t>The restaurants included are Dal Rae, Ruth’s Chris, Fleming’s, Mastro’s, Houston’s, Smitty’s Grill, Arroyo Chop House, Parkway Grill, and Old Brea Chop House</a:t>
            </a:r>
            <a:endParaRPr sz="1200">
              <a:solidFill>
                <a:srgbClr val="F5C43F"/>
              </a:solidFill>
              <a:latin typeface="Georgia"/>
              <a:ea typeface="Georgia"/>
              <a:cs typeface="Georgia"/>
              <a:sym typeface="Georgia"/>
            </a:endParaRPr>
          </a:p>
          <a:p>
            <a:pPr marL="457200" lvl="0" indent="-304800" algn="l" rtl="0">
              <a:spcBef>
                <a:spcPts val="0"/>
              </a:spcBef>
              <a:spcAft>
                <a:spcPts val="0"/>
              </a:spcAft>
              <a:buClr>
                <a:srgbClr val="F5C43F"/>
              </a:buClr>
              <a:buSzPts val="1200"/>
              <a:buFont typeface="Georgia"/>
              <a:buChar char="●"/>
            </a:pPr>
            <a:r>
              <a:rPr lang="en" sz="1200">
                <a:solidFill>
                  <a:srgbClr val="F5C43F"/>
                </a:solidFill>
                <a:latin typeface="Georgia"/>
                <a:ea typeface="Georgia"/>
                <a:cs typeface="Georgia"/>
                <a:sym typeface="Georgia"/>
              </a:rPr>
              <a:t>The subsequent two sections are Dal Rae specific</a:t>
            </a:r>
            <a:endParaRPr sz="1200">
              <a:solidFill>
                <a:srgbClr val="F5C43F"/>
              </a:solidFill>
              <a:latin typeface="Georgia"/>
              <a:ea typeface="Georgia"/>
              <a:cs typeface="Georgia"/>
              <a:sym typeface="Georgia"/>
            </a:endParaRPr>
          </a:p>
        </p:txBody>
      </p:sp>
      <p:pic>
        <p:nvPicPr>
          <p:cNvPr id="168" name="Google Shape;168;p23"/>
          <p:cNvPicPr preferRelativeResize="0"/>
          <p:nvPr/>
        </p:nvPicPr>
        <p:blipFill>
          <a:blip r:embed="rId3">
            <a:alphaModFix/>
          </a:blip>
          <a:stretch>
            <a:fillRect/>
          </a:stretch>
        </p:blipFill>
        <p:spPr>
          <a:xfrm>
            <a:off x="4153063" y="1152487"/>
            <a:ext cx="1635874" cy="838625"/>
          </a:xfrm>
          <a:prstGeom prst="rect">
            <a:avLst/>
          </a:prstGeom>
          <a:noFill/>
          <a:ln>
            <a:noFill/>
          </a:ln>
        </p:spPr>
      </p:pic>
      <p:pic>
        <p:nvPicPr>
          <p:cNvPr id="169" name="Google Shape;169;p23"/>
          <p:cNvPicPr preferRelativeResize="0"/>
          <p:nvPr/>
        </p:nvPicPr>
        <p:blipFill>
          <a:blip r:embed="rId4">
            <a:alphaModFix/>
          </a:blip>
          <a:stretch>
            <a:fillRect/>
          </a:stretch>
        </p:blipFill>
        <p:spPr>
          <a:xfrm>
            <a:off x="4471975" y="3209013"/>
            <a:ext cx="1926000" cy="1879026"/>
          </a:xfrm>
          <a:prstGeom prst="rect">
            <a:avLst/>
          </a:prstGeom>
          <a:noFill/>
          <a:ln>
            <a:noFill/>
          </a:ln>
        </p:spPr>
      </p:pic>
      <p:pic>
        <p:nvPicPr>
          <p:cNvPr id="170" name="Google Shape;170;p23"/>
          <p:cNvPicPr preferRelativeResize="0"/>
          <p:nvPr/>
        </p:nvPicPr>
        <p:blipFill>
          <a:blip r:embed="rId5">
            <a:alphaModFix/>
          </a:blip>
          <a:stretch>
            <a:fillRect/>
          </a:stretch>
        </p:blipFill>
        <p:spPr>
          <a:xfrm>
            <a:off x="6475250" y="3703463"/>
            <a:ext cx="1200749" cy="1134000"/>
          </a:xfrm>
          <a:prstGeom prst="rect">
            <a:avLst/>
          </a:prstGeom>
          <a:noFill/>
          <a:ln>
            <a:noFill/>
          </a:ln>
        </p:spPr>
      </p:pic>
      <p:pic>
        <p:nvPicPr>
          <p:cNvPr id="171" name="Google Shape;171;p23"/>
          <p:cNvPicPr preferRelativeResize="0"/>
          <p:nvPr/>
        </p:nvPicPr>
        <p:blipFill>
          <a:blip r:embed="rId6">
            <a:alphaModFix/>
          </a:blip>
          <a:stretch>
            <a:fillRect/>
          </a:stretch>
        </p:blipFill>
        <p:spPr>
          <a:xfrm>
            <a:off x="5087598" y="3262550"/>
            <a:ext cx="1873250" cy="245425"/>
          </a:xfrm>
          <a:prstGeom prst="rect">
            <a:avLst/>
          </a:prstGeom>
          <a:noFill/>
          <a:ln>
            <a:noFill/>
          </a:ln>
        </p:spPr>
      </p:pic>
      <p:pic>
        <p:nvPicPr>
          <p:cNvPr id="172" name="Google Shape;172;p23"/>
          <p:cNvPicPr preferRelativeResize="0"/>
          <p:nvPr/>
        </p:nvPicPr>
        <p:blipFill>
          <a:blip r:embed="rId7">
            <a:alphaModFix/>
          </a:blip>
          <a:stretch>
            <a:fillRect/>
          </a:stretch>
        </p:blipFill>
        <p:spPr>
          <a:xfrm>
            <a:off x="6720519" y="1091062"/>
            <a:ext cx="2395106" cy="961500"/>
          </a:xfrm>
          <a:prstGeom prst="rect">
            <a:avLst/>
          </a:prstGeom>
          <a:noFill/>
          <a:ln>
            <a:noFill/>
          </a:ln>
        </p:spPr>
      </p:pic>
      <p:pic>
        <p:nvPicPr>
          <p:cNvPr id="173" name="Google Shape;173;p23"/>
          <p:cNvPicPr preferRelativeResize="0"/>
          <p:nvPr/>
        </p:nvPicPr>
        <p:blipFill>
          <a:blip r:embed="rId8">
            <a:alphaModFix/>
          </a:blip>
          <a:stretch>
            <a:fillRect/>
          </a:stretch>
        </p:blipFill>
        <p:spPr>
          <a:xfrm>
            <a:off x="5505754" y="897375"/>
            <a:ext cx="1946971" cy="1348850"/>
          </a:xfrm>
          <a:prstGeom prst="rect">
            <a:avLst/>
          </a:prstGeom>
          <a:noFill/>
          <a:ln>
            <a:noFill/>
          </a:ln>
        </p:spPr>
      </p:pic>
      <p:pic>
        <p:nvPicPr>
          <p:cNvPr id="174" name="Google Shape;174;p23"/>
          <p:cNvPicPr preferRelativeResize="0"/>
          <p:nvPr/>
        </p:nvPicPr>
        <p:blipFill>
          <a:blip r:embed="rId9">
            <a:alphaModFix/>
          </a:blip>
          <a:stretch>
            <a:fillRect/>
          </a:stretch>
        </p:blipFill>
        <p:spPr>
          <a:xfrm>
            <a:off x="7317825" y="3237039"/>
            <a:ext cx="2142850" cy="1484536"/>
          </a:xfrm>
          <a:prstGeom prst="rect">
            <a:avLst/>
          </a:prstGeom>
          <a:noFill/>
          <a:ln>
            <a:noFill/>
          </a:ln>
        </p:spPr>
      </p:pic>
      <p:pic>
        <p:nvPicPr>
          <p:cNvPr id="175" name="Google Shape;175;p23"/>
          <p:cNvPicPr preferRelativeResize="0"/>
          <p:nvPr/>
        </p:nvPicPr>
        <p:blipFill>
          <a:blip r:embed="rId10">
            <a:alphaModFix/>
          </a:blip>
          <a:stretch>
            <a:fillRect/>
          </a:stretch>
        </p:blipFill>
        <p:spPr>
          <a:xfrm>
            <a:off x="4912625" y="2076450"/>
            <a:ext cx="1743075" cy="990600"/>
          </a:xfrm>
          <a:prstGeom prst="rect">
            <a:avLst/>
          </a:prstGeom>
          <a:noFill/>
          <a:ln>
            <a:noFill/>
          </a:ln>
        </p:spPr>
      </p:pic>
      <p:pic>
        <p:nvPicPr>
          <p:cNvPr id="176" name="Google Shape;176;p23"/>
          <p:cNvPicPr preferRelativeResize="0"/>
          <p:nvPr/>
        </p:nvPicPr>
        <p:blipFill>
          <a:blip r:embed="rId11">
            <a:alphaModFix/>
          </a:blip>
          <a:stretch>
            <a:fillRect/>
          </a:stretch>
        </p:blipFill>
        <p:spPr>
          <a:xfrm>
            <a:off x="6926250" y="2076449"/>
            <a:ext cx="1529200" cy="12799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5C43F"/>
                </a:solidFill>
                <a:latin typeface="Old Standard TT"/>
                <a:ea typeface="Old Standard TT"/>
                <a:cs typeface="Old Standard TT"/>
                <a:sym typeface="Old Standard TT"/>
              </a:rPr>
              <a:t>Competitive Analysis: Attributes</a:t>
            </a:r>
            <a:endParaRPr/>
          </a:p>
        </p:txBody>
      </p:sp>
      <p:sp>
        <p:nvSpPr>
          <p:cNvPr id="182" name="Google Shape;182;p24"/>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Clr>
                <a:srgbClr val="F5C43F"/>
              </a:buClr>
              <a:buSzPts val="1400"/>
              <a:buFont typeface="Georgia"/>
              <a:buChar char="●"/>
            </a:pPr>
            <a:r>
              <a:rPr lang="en">
                <a:solidFill>
                  <a:srgbClr val="F5C43F"/>
                </a:solidFill>
                <a:latin typeface="Georgia"/>
                <a:ea typeface="Georgia"/>
                <a:cs typeface="Georgia"/>
                <a:sym typeface="Georgia"/>
              </a:rPr>
              <a:t>We asked respondents to rate each restaurant based on the attributes listed on the right</a:t>
            </a:r>
            <a:endParaRPr>
              <a:solidFill>
                <a:srgbClr val="F5C43F"/>
              </a:solidFill>
              <a:latin typeface="Georgia"/>
              <a:ea typeface="Georgia"/>
              <a:cs typeface="Georgia"/>
              <a:sym typeface="Georgia"/>
            </a:endParaRPr>
          </a:p>
          <a:p>
            <a:pPr marL="457200" lvl="0" indent="-342900" algn="l" rtl="0">
              <a:spcBef>
                <a:spcPts val="0"/>
              </a:spcBef>
              <a:spcAft>
                <a:spcPts val="0"/>
              </a:spcAft>
              <a:buClr>
                <a:srgbClr val="F5C43F"/>
              </a:buClr>
              <a:buSzPts val="1800"/>
              <a:buFont typeface="Georgia"/>
              <a:buChar char="●"/>
            </a:pPr>
            <a:r>
              <a:rPr lang="en">
                <a:solidFill>
                  <a:srgbClr val="F5C43F"/>
                </a:solidFill>
                <a:latin typeface="Georgia"/>
                <a:ea typeface="Georgia"/>
                <a:cs typeface="Georgia"/>
                <a:sym typeface="Georgia"/>
              </a:rPr>
              <a:t>The attributes listed are based on our perception of what diners look for in high-end steakhouses</a:t>
            </a:r>
            <a:endParaRPr>
              <a:solidFill>
                <a:srgbClr val="F5C43F"/>
              </a:solidFill>
              <a:latin typeface="Georgia"/>
              <a:ea typeface="Georgia"/>
              <a:cs typeface="Georgia"/>
              <a:sym typeface="Georgia"/>
            </a:endParaRPr>
          </a:p>
          <a:p>
            <a:pPr marL="457200" lvl="0" indent="-342900" algn="l" rtl="0">
              <a:spcBef>
                <a:spcPts val="0"/>
              </a:spcBef>
              <a:spcAft>
                <a:spcPts val="0"/>
              </a:spcAft>
              <a:buClr>
                <a:srgbClr val="F5C43F"/>
              </a:buClr>
              <a:buSzPts val="1800"/>
              <a:buFont typeface="Georgia"/>
              <a:buChar char="●"/>
            </a:pPr>
            <a:r>
              <a:rPr lang="en">
                <a:solidFill>
                  <a:srgbClr val="F5C43F"/>
                </a:solidFill>
                <a:latin typeface="Georgia"/>
                <a:ea typeface="Georgia"/>
                <a:cs typeface="Georgia"/>
                <a:sym typeface="Georgia"/>
              </a:rPr>
              <a:t>The ratings were collected on a spectrum from Poor to Outstanding</a:t>
            </a:r>
            <a:endParaRPr>
              <a:solidFill>
                <a:srgbClr val="F5C43F"/>
              </a:solidFill>
              <a:latin typeface="Georgia"/>
              <a:ea typeface="Georgia"/>
              <a:cs typeface="Georgia"/>
              <a:sym typeface="Georgia"/>
            </a:endParaRPr>
          </a:p>
        </p:txBody>
      </p:sp>
      <p:pic>
        <p:nvPicPr>
          <p:cNvPr id="183" name="Google Shape;183;p24"/>
          <p:cNvPicPr preferRelativeResize="0"/>
          <p:nvPr/>
        </p:nvPicPr>
        <p:blipFill>
          <a:blip r:embed="rId3">
            <a:alphaModFix/>
          </a:blip>
          <a:stretch>
            <a:fillRect/>
          </a:stretch>
        </p:blipFill>
        <p:spPr>
          <a:xfrm>
            <a:off x="5667924" y="193537"/>
            <a:ext cx="2611549" cy="4756426"/>
          </a:xfrm>
          <a:prstGeom prst="rect">
            <a:avLst/>
          </a:prstGeom>
          <a:noFill/>
          <a:ln w="28575" cap="flat" cmpd="sng">
            <a:solidFill>
              <a:srgbClr val="F5C43F"/>
            </a:solidFill>
            <a:prstDash val="solid"/>
            <a:round/>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5C43F"/>
                </a:solidFill>
                <a:latin typeface="Old Standard TT"/>
                <a:ea typeface="Old Standard TT"/>
                <a:cs typeface="Old Standard TT"/>
                <a:sym typeface="Old Standard TT"/>
              </a:rPr>
              <a:t>Competitive Analysis: Use Cases</a:t>
            </a:r>
            <a:endParaRPr/>
          </a:p>
        </p:txBody>
      </p:sp>
      <p:sp>
        <p:nvSpPr>
          <p:cNvPr id="189" name="Google Shape;189;p25"/>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Clr>
                <a:srgbClr val="F5C43F"/>
              </a:buClr>
              <a:buSzPts val="1400"/>
              <a:buFont typeface="Georgia"/>
              <a:buChar char="●"/>
            </a:pPr>
            <a:r>
              <a:rPr lang="en">
                <a:solidFill>
                  <a:srgbClr val="F5C43F"/>
                </a:solidFill>
                <a:latin typeface="Georgia"/>
                <a:ea typeface="Georgia"/>
                <a:cs typeface="Georgia"/>
                <a:sym typeface="Georgia"/>
              </a:rPr>
              <a:t>We additionally asked respondents to rate each restaurant based on particular use cases</a:t>
            </a:r>
            <a:endParaRPr>
              <a:solidFill>
                <a:srgbClr val="F5C43F"/>
              </a:solidFill>
              <a:latin typeface="Georgia"/>
              <a:ea typeface="Georgia"/>
              <a:cs typeface="Georgia"/>
              <a:sym typeface="Georgia"/>
            </a:endParaRPr>
          </a:p>
          <a:p>
            <a:pPr marL="457200" lvl="0" indent="-342900" algn="l" rtl="0">
              <a:spcBef>
                <a:spcPts val="0"/>
              </a:spcBef>
              <a:spcAft>
                <a:spcPts val="0"/>
              </a:spcAft>
              <a:buClr>
                <a:srgbClr val="F5C43F"/>
              </a:buClr>
              <a:buSzPts val="1800"/>
              <a:buFont typeface="Georgia"/>
              <a:buChar char="●"/>
            </a:pPr>
            <a:r>
              <a:rPr lang="en">
                <a:solidFill>
                  <a:srgbClr val="F5C43F"/>
                </a:solidFill>
                <a:latin typeface="Georgia"/>
                <a:ea typeface="Georgia"/>
                <a:cs typeface="Georgia"/>
                <a:sym typeface="Georgia"/>
              </a:rPr>
              <a:t>The use cases listed are also based on our perception of what diners look for in high-end steakhouses</a:t>
            </a:r>
            <a:endParaRPr>
              <a:solidFill>
                <a:srgbClr val="F5C43F"/>
              </a:solidFill>
              <a:latin typeface="Georgia"/>
              <a:ea typeface="Georgia"/>
              <a:cs typeface="Georgia"/>
              <a:sym typeface="Georgia"/>
            </a:endParaRPr>
          </a:p>
          <a:p>
            <a:pPr marL="457200" lvl="0" indent="-342900" algn="l" rtl="0">
              <a:spcBef>
                <a:spcPts val="0"/>
              </a:spcBef>
              <a:spcAft>
                <a:spcPts val="0"/>
              </a:spcAft>
              <a:buClr>
                <a:srgbClr val="F5C43F"/>
              </a:buClr>
              <a:buSzPts val="1800"/>
              <a:buFont typeface="Georgia"/>
              <a:buChar char="●"/>
            </a:pPr>
            <a:r>
              <a:rPr lang="en">
                <a:solidFill>
                  <a:srgbClr val="F5C43F"/>
                </a:solidFill>
                <a:latin typeface="Georgia"/>
                <a:ea typeface="Georgia"/>
                <a:cs typeface="Georgia"/>
                <a:sym typeface="Georgia"/>
              </a:rPr>
              <a:t>The ratings were collected on a spectrum from Poor to Outstanding</a:t>
            </a:r>
            <a:endParaRPr>
              <a:solidFill>
                <a:srgbClr val="F5C43F"/>
              </a:solidFill>
              <a:latin typeface="Georgia"/>
              <a:ea typeface="Georgia"/>
              <a:cs typeface="Georgia"/>
              <a:sym typeface="Georgia"/>
            </a:endParaRPr>
          </a:p>
        </p:txBody>
      </p:sp>
      <p:pic>
        <p:nvPicPr>
          <p:cNvPr id="190" name="Google Shape;190;p25"/>
          <p:cNvPicPr preferRelativeResize="0"/>
          <p:nvPr/>
        </p:nvPicPr>
        <p:blipFill>
          <a:blip r:embed="rId3">
            <a:alphaModFix/>
          </a:blip>
          <a:stretch>
            <a:fillRect/>
          </a:stretch>
        </p:blipFill>
        <p:spPr>
          <a:xfrm>
            <a:off x="5394950" y="915200"/>
            <a:ext cx="3106083" cy="3820975"/>
          </a:xfrm>
          <a:prstGeom prst="rect">
            <a:avLst/>
          </a:prstGeom>
          <a:noFill/>
          <a:ln w="28575" cap="flat" cmpd="sng">
            <a:solidFill>
              <a:srgbClr val="F5C43F"/>
            </a:solidFill>
            <a:prstDash val="solid"/>
            <a:round/>
            <a:headEnd type="none" w="sm" len="sm"/>
            <a:tailEnd type="none" w="sm" len="sm"/>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5C43F"/>
                </a:solidFill>
                <a:latin typeface="Old Standard TT"/>
                <a:ea typeface="Old Standard TT"/>
                <a:cs typeface="Old Standard TT"/>
                <a:sym typeface="Old Standard TT"/>
              </a:rPr>
              <a:t>Customer Sensitivity to Tradeoffs</a:t>
            </a:r>
            <a:endParaRPr/>
          </a:p>
        </p:txBody>
      </p:sp>
      <p:sp>
        <p:nvSpPr>
          <p:cNvPr id="196" name="Google Shape;196;p26"/>
          <p:cNvSpPr txBox="1">
            <a:spLocks noGrp="1"/>
          </p:cNvSpPr>
          <p:nvPr>
            <p:ph type="body" idx="1"/>
          </p:nvPr>
        </p:nvSpPr>
        <p:spPr>
          <a:xfrm>
            <a:off x="311700" y="1152475"/>
            <a:ext cx="4260300" cy="3868500"/>
          </a:xfrm>
          <a:prstGeom prst="rect">
            <a:avLst/>
          </a:prstGeom>
        </p:spPr>
        <p:txBody>
          <a:bodyPr spcFirstLastPara="1" wrap="square" lIns="91425" tIns="91425" rIns="91425" bIns="91425" anchor="t" anchorCtr="0">
            <a:normAutofit fontScale="70000" lnSpcReduction="20000"/>
          </a:bodyPr>
          <a:lstStyle/>
          <a:p>
            <a:pPr marL="457200" lvl="0" indent="-304165" algn="l" rtl="0">
              <a:spcBef>
                <a:spcPts val="0"/>
              </a:spcBef>
              <a:spcAft>
                <a:spcPts val="0"/>
              </a:spcAft>
              <a:buClr>
                <a:srgbClr val="F5C43F"/>
              </a:buClr>
              <a:buSzPct val="100000"/>
              <a:buFont typeface="Georgia"/>
              <a:buChar char="●"/>
            </a:pPr>
            <a:r>
              <a:rPr lang="en" sz="1700">
                <a:solidFill>
                  <a:srgbClr val="F5C43F"/>
                </a:solidFill>
                <a:latin typeface="Georgia"/>
                <a:ea typeface="Georgia"/>
                <a:cs typeface="Georgia"/>
                <a:sym typeface="Georgia"/>
              </a:rPr>
              <a:t>This section was dedicated to determining customer sensitivity to changes in restaurant practices</a:t>
            </a:r>
            <a:endParaRPr sz="1700">
              <a:solidFill>
                <a:srgbClr val="F5C43F"/>
              </a:solidFill>
              <a:latin typeface="Georgia"/>
              <a:ea typeface="Georgia"/>
              <a:cs typeface="Georgia"/>
              <a:sym typeface="Georgia"/>
            </a:endParaRPr>
          </a:p>
          <a:p>
            <a:pPr marL="457200" lvl="0" indent="-304165" algn="l" rtl="0">
              <a:spcBef>
                <a:spcPts val="0"/>
              </a:spcBef>
              <a:spcAft>
                <a:spcPts val="0"/>
              </a:spcAft>
              <a:buClr>
                <a:srgbClr val="F5C43F"/>
              </a:buClr>
              <a:buSzPct val="100000"/>
              <a:buFont typeface="Georgia"/>
              <a:buChar char="●"/>
            </a:pPr>
            <a:r>
              <a:rPr lang="en" sz="1700">
                <a:solidFill>
                  <a:srgbClr val="F5C43F"/>
                </a:solidFill>
                <a:latin typeface="Georgia"/>
                <a:ea typeface="Georgia"/>
                <a:cs typeface="Georgia"/>
                <a:sym typeface="Georgia"/>
              </a:rPr>
              <a:t>Ratings were collected on a spectrum of 1 to 5</a:t>
            </a:r>
            <a:endParaRPr sz="1700">
              <a:solidFill>
                <a:srgbClr val="F5C43F"/>
              </a:solidFill>
              <a:latin typeface="Georgia"/>
              <a:ea typeface="Georgia"/>
              <a:cs typeface="Georgia"/>
              <a:sym typeface="Georgia"/>
            </a:endParaRPr>
          </a:p>
          <a:p>
            <a:pPr marL="914400" lvl="1" indent="-304165" algn="l" rtl="0">
              <a:spcBef>
                <a:spcPts val="0"/>
              </a:spcBef>
              <a:spcAft>
                <a:spcPts val="0"/>
              </a:spcAft>
              <a:buClr>
                <a:srgbClr val="F5C43F"/>
              </a:buClr>
              <a:buSzPct val="100000"/>
              <a:buFont typeface="Georgia"/>
              <a:buChar char="○"/>
            </a:pPr>
            <a:r>
              <a:rPr lang="en" sz="1700">
                <a:solidFill>
                  <a:srgbClr val="F5C43F"/>
                </a:solidFill>
                <a:latin typeface="Georgia"/>
                <a:ea typeface="Georgia"/>
                <a:cs typeface="Georgia"/>
                <a:sym typeface="Georgia"/>
              </a:rPr>
              <a:t>Rating of 1: Change Doesn’t Matter to Me</a:t>
            </a:r>
            <a:endParaRPr sz="1700">
              <a:solidFill>
                <a:srgbClr val="F5C43F"/>
              </a:solidFill>
              <a:latin typeface="Georgia"/>
              <a:ea typeface="Georgia"/>
              <a:cs typeface="Georgia"/>
              <a:sym typeface="Georgia"/>
            </a:endParaRPr>
          </a:p>
          <a:p>
            <a:pPr marL="914400" lvl="1" indent="-304165" algn="l" rtl="0">
              <a:spcBef>
                <a:spcPts val="0"/>
              </a:spcBef>
              <a:spcAft>
                <a:spcPts val="0"/>
              </a:spcAft>
              <a:buClr>
                <a:srgbClr val="F5C43F"/>
              </a:buClr>
              <a:buSzPct val="100000"/>
              <a:buFont typeface="Georgia"/>
              <a:buChar char="○"/>
            </a:pPr>
            <a:r>
              <a:rPr lang="en" sz="1700">
                <a:solidFill>
                  <a:srgbClr val="F5C43F"/>
                </a:solidFill>
                <a:latin typeface="Georgia"/>
                <a:ea typeface="Georgia"/>
                <a:cs typeface="Georgia"/>
                <a:sym typeface="Georgia"/>
              </a:rPr>
              <a:t>Rating of 5: Vehemently Against this Change</a:t>
            </a:r>
            <a:endParaRPr sz="1700">
              <a:solidFill>
                <a:srgbClr val="F5C43F"/>
              </a:solidFill>
              <a:latin typeface="Georgia"/>
              <a:ea typeface="Georgia"/>
              <a:cs typeface="Georgia"/>
              <a:sym typeface="Georgia"/>
            </a:endParaRPr>
          </a:p>
          <a:p>
            <a:pPr marL="457200" lvl="0" indent="-304165" algn="l" rtl="0">
              <a:spcBef>
                <a:spcPts val="0"/>
              </a:spcBef>
              <a:spcAft>
                <a:spcPts val="0"/>
              </a:spcAft>
              <a:buClr>
                <a:srgbClr val="F5C43F"/>
              </a:buClr>
              <a:buSzPct val="100000"/>
              <a:buFont typeface="Georgia"/>
              <a:buChar char="●"/>
            </a:pPr>
            <a:r>
              <a:rPr lang="en" sz="1700">
                <a:solidFill>
                  <a:srgbClr val="F5C43F"/>
                </a:solidFill>
                <a:latin typeface="Georgia"/>
                <a:ea typeface="Georgia"/>
                <a:cs typeface="Georgia"/>
                <a:sym typeface="Georgia"/>
              </a:rPr>
              <a:t>Decreased Portion Sizes</a:t>
            </a:r>
            <a:endParaRPr sz="1700">
              <a:solidFill>
                <a:srgbClr val="F5C43F"/>
              </a:solidFill>
              <a:latin typeface="Georgia"/>
              <a:ea typeface="Georgia"/>
              <a:cs typeface="Georgia"/>
              <a:sym typeface="Georgia"/>
            </a:endParaRPr>
          </a:p>
          <a:p>
            <a:pPr marL="914400" lvl="1" indent="-304165" algn="l" rtl="0">
              <a:spcBef>
                <a:spcPts val="0"/>
              </a:spcBef>
              <a:spcAft>
                <a:spcPts val="0"/>
              </a:spcAft>
              <a:buClr>
                <a:srgbClr val="F5C43F"/>
              </a:buClr>
              <a:buSzPct val="100000"/>
              <a:buFont typeface="Georgia"/>
              <a:buChar char="○"/>
            </a:pPr>
            <a:r>
              <a:rPr lang="en" sz="1700">
                <a:solidFill>
                  <a:srgbClr val="F5C43F"/>
                </a:solidFill>
                <a:latin typeface="Georgia"/>
                <a:ea typeface="Georgia"/>
                <a:cs typeface="Georgia"/>
                <a:sym typeface="Georgia"/>
              </a:rPr>
              <a:t>receive a 8oz steak instead of a 10oz steak for the same price</a:t>
            </a:r>
            <a:endParaRPr sz="1700">
              <a:solidFill>
                <a:srgbClr val="F5C43F"/>
              </a:solidFill>
              <a:latin typeface="Georgia"/>
              <a:ea typeface="Georgia"/>
              <a:cs typeface="Georgia"/>
              <a:sym typeface="Georgia"/>
            </a:endParaRPr>
          </a:p>
          <a:p>
            <a:pPr marL="457200" lvl="0" indent="-304165" algn="l" rtl="0">
              <a:spcBef>
                <a:spcPts val="0"/>
              </a:spcBef>
              <a:spcAft>
                <a:spcPts val="0"/>
              </a:spcAft>
              <a:buClr>
                <a:srgbClr val="F5C43F"/>
              </a:buClr>
              <a:buSzPct val="100000"/>
              <a:buFont typeface="Georgia"/>
              <a:buChar char="●"/>
            </a:pPr>
            <a:r>
              <a:rPr lang="en" sz="1700">
                <a:solidFill>
                  <a:srgbClr val="F5C43F"/>
                </a:solidFill>
                <a:latin typeface="Georgia"/>
                <a:ea typeface="Georgia"/>
                <a:cs typeface="Georgia"/>
                <a:sym typeface="Georgia"/>
              </a:rPr>
              <a:t>Increased Menu Price</a:t>
            </a:r>
            <a:endParaRPr sz="1700">
              <a:solidFill>
                <a:srgbClr val="F5C43F"/>
              </a:solidFill>
              <a:latin typeface="Georgia"/>
              <a:ea typeface="Georgia"/>
              <a:cs typeface="Georgia"/>
              <a:sym typeface="Georgia"/>
            </a:endParaRPr>
          </a:p>
          <a:p>
            <a:pPr marL="914400" lvl="1" indent="-304165" algn="l" rtl="0">
              <a:spcBef>
                <a:spcPts val="0"/>
              </a:spcBef>
              <a:spcAft>
                <a:spcPts val="0"/>
              </a:spcAft>
              <a:buClr>
                <a:srgbClr val="F5C43F"/>
              </a:buClr>
              <a:buSzPct val="100000"/>
              <a:buFont typeface="Georgia"/>
              <a:buChar char="○"/>
            </a:pPr>
            <a:r>
              <a:rPr lang="en" sz="1700">
                <a:solidFill>
                  <a:srgbClr val="F5C43F"/>
                </a:solidFill>
                <a:latin typeface="Georgia"/>
                <a:ea typeface="Georgia"/>
                <a:cs typeface="Georgia"/>
                <a:sym typeface="Georgia"/>
              </a:rPr>
              <a:t>pay slightly more for an </a:t>
            </a:r>
            <a:r>
              <a:rPr lang="en" sz="1650">
                <a:solidFill>
                  <a:srgbClr val="F5C43F"/>
                </a:solidFill>
                <a:latin typeface="Georgia"/>
                <a:ea typeface="Georgia"/>
                <a:cs typeface="Georgia"/>
                <a:sym typeface="Georgia"/>
              </a:rPr>
              <a:t>entr</a:t>
            </a:r>
            <a:r>
              <a:rPr lang="en" sz="1650">
                <a:solidFill>
                  <a:srgbClr val="F5C43F"/>
                </a:solidFill>
                <a:highlight>
                  <a:srgbClr val="202124"/>
                </a:highlight>
                <a:latin typeface="Georgia"/>
                <a:ea typeface="Georgia"/>
                <a:cs typeface="Georgia"/>
                <a:sym typeface="Georgia"/>
              </a:rPr>
              <a:t>ée</a:t>
            </a:r>
            <a:r>
              <a:rPr lang="en" sz="1700">
                <a:solidFill>
                  <a:srgbClr val="F5C43F"/>
                </a:solidFill>
                <a:latin typeface="Georgia"/>
                <a:ea typeface="Georgia"/>
                <a:cs typeface="Georgia"/>
                <a:sym typeface="Georgia"/>
              </a:rPr>
              <a:t> the same quality and size</a:t>
            </a:r>
            <a:endParaRPr sz="1700">
              <a:solidFill>
                <a:srgbClr val="F5C43F"/>
              </a:solidFill>
              <a:latin typeface="Georgia"/>
              <a:ea typeface="Georgia"/>
              <a:cs typeface="Georgia"/>
              <a:sym typeface="Georgia"/>
            </a:endParaRPr>
          </a:p>
          <a:p>
            <a:pPr marL="457200" lvl="0" indent="-304165" algn="l" rtl="0">
              <a:spcBef>
                <a:spcPts val="0"/>
              </a:spcBef>
              <a:spcAft>
                <a:spcPts val="0"/>
              </a:spcAft>
              <a:buClr>
                <a:srgbClr val="F5C43F"/>
              </a:buClr>
              <a:buSzPct val="100000"/>
              <a:buFont typeface="Georgia"/>
              <a:buChar char="●"/>
            </a:pPr>
            <a:r>
              <a:rPr lang="en" sz="1700">
                <a:solidFill>
                  <a:srgbClr val="F5C43F"/>
                </a:solidFill>
                <a:latin typeface="Georgia"/>
                <a:ea typeface="Georgia"/>
                <a:cs typeface="Georgia"/>
                <a:sym typeface="Georgia"/>
              </a:rPr>
              <a:t>Downgrade in </a:t>
            </a:r>
            <a:r>
              <a:rPr lang="en" sz="1650">
                <a:solidFill>
                  <a:srgbClr val="F5C43F"/>
                </a:solidFill>
                <a:latin typeface="Georgia"/>
                <a:ea typeface="Georgia"/>
                <a:cs typeface="Georgia"/>
                <a:sym typeface="Georgia"/>
              </a:rPr>
              <a:t>Entr</a:t>
            </a:r>
            <a:r>
              <a:rPr lang="en" sz="1650">
                <a:solidFill>
                  <a:srgbClr val="F5C43F"/>
                </a:solidFill>
                <a:highlight>
                  <a:srgbClr val="202124"/>
                </a:highlight>
                <a:latin typeface="Georgia"/>
                <a:ea typeface="Georgia"/>
                <a:cs typeface="Georgia"/>
                <a:sym typeface="Georgia"/>
              </a:rPr>
              <a:t>ée</a:t>
            </a:r>
            <a:r>
              <a:rPr lang="en" sz="1700">
                <a:solidFill>
                  <a:srgbClr val="F5C43F"/>
                </a:solidFill>
                <a:latin typeface="Georgia"/>
                <a:ea typeface="Georgia"/>
                <a:cs typeface="Georgia"/>
                <a:sym typeface="Georgia"/>
              </a:rPr>
              <a:t> Ingredients </a:t>
            </a:r>
            <a:endParaRPr sz="1700">
              <a:solidFill>
                <a:srgbClr val="F5C43F"/>
              </a:solidFill>
              <a:latin typeface="Georgia"/>
              <a:ea typeface="Georgia"/>
              <a:cs typeface="Georgia"/>
              <a:sym typeface="Georgia"/>
            </a:endParaRPr>
          </a:p>
          <a:p>
            <a:pPr marL="914400" lvl="1" indent="-304165" algn="l" rtl="0">
              <a:spcBef>
                <a:spcPts val="0"/>
              </a:spcBef>
              <a:spcAft>
                <a:spcPts val="0"/>
              </a:spcAft>
              <a:buClr>
                <a:srgbClr val="F5C43F"/>
              </a:buClr>
              <a:buSzPct val="100000"/>
              <a:buFont typeface="Georgia"/>
              <a:buChar char="○"/>
            </a:pPr>
            <a:r>
              <a:rPr lang="en" sz="1700">
                <a:solidFill>
                  <a:srgbClr val="F5C43F"/>
                </a:solidFill>
                <a:latin typeface="Georgia"/>
                <a:ea typeface="Georgia"/>
                <a:cs typeface="Georgia"/>
                <a:sym typeface="Georgia"/>
              </a:rPr>
              <a:t>receive lower quality meat for the same price</a:t>
            </a:r>
            <a:endParaRPr sz="1700">
              <a:solidFill>
                <a:srgbClr val="F5C43F"/>
              </a:solidFill>
              <a:latin typeface="Georgia"/>
              <a:ea typeface="Georgia"/>
              <a:cs typeface="Georgia"/>
              <a:sym typeface="Georgia"/>
            </a:endParaRPr>
          </a:p>
          <a:p>
            <a:pPr marL="457200" lvl="0" indent="-304165" algn="l" rtl="0">
              <a:spcBef>
                <a:spcPts val="0"/>
              </a:spcBef>
              <a:spcAft>
                <a:spcPts val="0"/>
              </a:spcAft>
              <a:buClr>
                <a:srgbClr val="F5C43F"/>
              </a:buClr>
              <a:buSzPct val="100000"/>
              <a:buFont typeface="Georgia"/>
              <a:buChar char="●"/>
            </a:pPr>
            <a:r>
              <a:rPr lang="en" sz="1700">
                <a:solidFill>
                  <a:srgbClr val="F5C43F"/>
                </a:solidFill>
                <a:latin typeface="Georgia"/>
                <a:ea typeface="Georgia"/>
                <a:cs typeface="Georgia"/>
                <a:sym typeface="Georgia"/>
              </a:rPr>
              <a:t>Longer Wait Times </a:t>
            </a:r>
            <a:endParaRPr sz="1700">
              <a:solidFill>
                <a:srgbClr val="F5C43F"/>
              </a:solidFill>
              <a:latin typeface="Georgia"/>
              <a:ea typeface="Georgia"/>
              <a:cs typeface="Georgia"/>
              <a:sym typeface="Georgia"/>
            </a:endParaRPr>
          </a:p>
          <a:p>
            <a:pPr marL="914400" lvl="1" indent="-304165" algn="l" rtl="0">
              <a:spcBef>
                <a:spcPts val="0"/>
              </a:spcBef>
              <a:spcAft>
                <a:spcPts val="0"/>
              </a:spcAft>
              <a:buClr>
                <a:srgbClr val="F5C43F"/>
              </a:buClr>
              <a:buSzPct val="100000"/>
              <a:buFont typeface="Georgia"/>
              <a:buChar char="○"/>
            </a:pPr>
            <a:r>
              <a:rPr lang="en" sz="1700">
                <a:solidFill>
                  <a:srgbClr val="F5C43F"/>
                </a:solidFill>
                <a:latin typeface="Georgia"/>
                <a:ea typeface="Georgia"/>
                <a:cs typeface="Georgia"/>
                <a:sym typeface="Georgia"/>
              </a:rPr>
              <a:t>wait longer for order due to decreased staffing</a:t>
            </a:r>
            <a:endParaRPr sz="1700">
              <a:solidFill>
                <a:srgbClr val="F5C43F"/>
              </a:solidFill>
              <a:latin typeface="Georgia"/>
              <a:ea typeface="Georgia"/>
              <a:cs typeface="Georgia"/>
              <a:sym typeface="Georgia"/>
            </a:endParaRPr>
          </a:p>
          <a:p>
            <a:pPr marL="457200" lvl="0" indent="-304165" algn="l" rtl="0">
              <a:spcBef>
                <a:spcPts val="0"/>
              </a:spcBef>
              <a:spcAft>
                <a:spcPts val="0"/>
              </a:spcAft>
              <a:buClr>
                <a:srgbClr val="F5C43F"/>
              </a:buClr>
              <a:buSzPct val="100000"/>
              <a:buFont typeface="Georgia"/>
              <a:buChar char="●"/>
            </a:pPr>
            <a:r>
              <a:rPr lang="en" sz="1700">
                <a:solidFill>
                  <a:srgbClr val="F5C43F"/>
                </a:solidFill>
                <a:latin typeface="Georgia"/>
                <a:ea typeface="Georgia"/>
                <a:cs typeface="Georgia"/>
                <a:sym typeface="Georgia"/>
              </a:rPr>
              <a:t>Removal of Included Sides </a:t>
            </a:r>
            <a:endParaRPr sz="1700">
              <a:solidFill>
                <a:srgbClr val="F5C43F"/>
              </a:solidFill>
              <a:latin typeface="Georgia"/>
              <a:ea typeface="Georgia"/>
              <a:cs typeface="Georgia"/>
              <a:sym typeface="Georgia"/>
            </a:endParaRPr>
          </a:p>
          <a:p>
            <a:pPr marL="914400" lvl="1" indent="-304165" algn="l" rtl="0">
              <a:spcBef>
                <a:spcPts val="0"/>
              </a:spcBef>
              <a:spcAft>
                <a:spcPts val="0"/>
              </a:spcAft>
              <a:buClr>
                <a:srgbClr val="F5C43F"/>
              </a:buClr>
              <a:buSzPct val="100000"/>
              <a:buFont typeface="Georgia"/>
              <a:buChar char="○"/>
            </a:pPr>
            <a:r>
              <a:rPr lang="en" sz="1700">
                <a:solidFill>
                  <a:srgbClr val="F5C43F"/>
                </a:solidFill>
                <a:latin typeface="Georgia"/>
                <a:ea typeface="Georgia"/>
                <a:cs typeface="Georgia"/>
                <a:sym typeface="Georgia"/>
              </a:rPr>
              <a:t>your e</a:t>
            </a:r>
            <a:r>
              <a:rPr lang="en" sz="1650">
                <a:solidFill>
                  <a:srgbClr val="F5C43F"/>
                </a:solidFill>
                <a:latin typeface="Georgia"/>
                <a:ea typeface="Georgia"/>
                <a:cs typeface="Georgia"/>
                <a:sym typeface="Georgia"/>
              </a:rPr>
              <a:t>ntr</a:t>
            </a:r>
            <a:r>
              <a:rPr lang="en" sz="1650">
                <a:solidFill>
                  <a:srgbClr val="F5C43F"/>
                </a:solidFill>
                <a:highlight>
                  <a:srgbClr val="202124"/>
                </a:highlight>
                <a:latin typeface="Georgia"/>
                <a:ea typeface="Georgia"/>
                <a:cs typeface="Georgia"/>
                <a:sym typeface="Georgia"/>
              </a:rPr>
              <a:t>ée</a:t>
            </a:r>
            <a:r>
              <a:rPr lang="en" sz="1700">
                <a:solidFill>
                  <a:srgbClr val="F5C43F"/>
                </a:solidFill>
                <a:latin typeface="Georgia"/>
                <a:ea typeface="Georgia"/>
                <a:cs typeface="Georgia"/>
                <a:sym typeface="Georgia"/>
              </a:rPr>
              <a:t> no longer comes with sides included</a:t>
            </a:r>
            <a:endParaRPr sz="1700">
              <a:solidFill>
                <a:srgbClr val="F5C43F"/>
              </a:solidFill>
              <a:latin typeface="Georgia"/>
              <a:ea typeface="Georgia"/>
              <a:cs typeface="Georgia"/>
              <a:sym typeface="Georgia"/>
            </a:endParaRPr>
          </a:p>
          <a:p>
            <a:pPr marL="457200" lvl="0" indent="-304165" algn="l" rtl="0">
              <a:spcBef>
                <a:spcPts val="0"/>
              </a:spcBef>
              <a:spcAft>
                <a:spcPts val="0"/>
              </a:spcAft>
              <a:buClr>
                <a:srgbClr val="F5C43F"/>
              </a:buClr>
              <a:buSzPct val="100000"/>
              <a:buFont typeface="Georgia"/>
              <a:buChar char="●"/>
            </a:pPr>
            <a:r>
              <a:rPr lang="en" sz="1700">
                <a:solidFill>
                  <a:srgbClr val="F5C43F"/>
                </a:solidFill>
                <a:latin typeface="Georgia"/>
                <a:ea typeface="Georgia"/>
                <a:cs typeface="Georgia"/>
                <a:sym typeface="Georgia"/>
              </a:rPr>
              <a:t>Removal of Menu Items </a:t>
            </a:r>
            <a:endParaRPr sz="1700">
              <a:solidFill>
                <a:srgbClr val="F5C43F"/>
              </a:solidFill>
              <a:latin typeface="Georgia"/>
              <a:ea typeface="Georgia"/>
              <a:cs typeface="Georgia"/>
              <a:sym typeface="Georgia"/>
            </a:endParaRPr>
          </a:p>
          <a:p>
            <a:pPr marL="914400" lvl="1" indent="-304165" algn="l" rtl="0">
              <a:spcBef>
                <a:spcPts val="0"/>
              </a:spcBef>
              <a:spcAft>
                <a:spcPts val="0"/>
              </a:spcAft>
              <a:buClr>
                <a:srgbClr val="F5C43F"/>
              </a:buClr>
              <a:buSzPct val="100000"/>
              <a:buFont typeface="Georgia"/>
              <a:buChar char="○"/>
            </a:pPr>
            <a:r>
              <a:rPr lang="en" sz="1700">
                <a:solidFill>
                  <a:srgbClr val="F5C43F"/>
                </a:solidFill>
                <a:latin typeface="Georgia"/>
                <a:ea typeface="Georgia"/>
                <a:cs typeface="Georgia"/>
                <a:sym typeface="Georgia"/>
              </a:rPr>
              <a:t>removal of items which are high in popularity but low in profitability</a:t>
            </a:r>
            <a:endParaRPr>
              <a:solidFill>
                <a:srgbClr val="F5C43F"/>
              </a:solidFill>
              <a:latin typeface="Georgia"/>
              <a:ea typeface="Georgia"/>
              <a:cs typeface="Georgia"/>
              <a:sym typeface="Georgia"/>
            </a:endParaRPr>
          </a:p>
        </p:txBody>
      </p:sp>
      <p:pic>
        <p:nvPicPr>
          <p:cNvPr id="197" name="Google Shape;197;p26"/>
          <p:cNvPicPr preferRelativeResize="0"/>
          <p:nvPr/>
        </p:nvPicPr>
        <p:blipFill>
          <a:blip r:embed="rId3">
            <a:alphaModFix/>
          </a:blip>
          <a:stretch>
            <a:fillRect/>
          </a:stretch>
        </p:blipFill>
        <p:spPr>
          <a:xfrm>
            <a:off x="4685575" y="1152475"/>
            <a:ext cx="4267199" cy="3637503"/>
          </a:xfrm>
          <a:prstGeom prst="rect">
            <a:avLst/>
          </a:prstGeom>
          <a:noFill/>
          <a:ln w="28575" cap="flat" cmpd="sng">
            <a:solidFill>
              <a:srgbClr val="F5C43F"/>
            </a:solidFill>
            <a:prstDash val="solid"/>
            <a:round/>
            <a:headEnd type="none" w="sm" len="sm"/>
            <a:tailEnd type="none" w="sm" len="sm"/>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5C43F"/>
                </a:solidFill>
                <a:latin typeface="Old Standard TT"/>
                <a:ea typeface="Old Standard TT"/>
                <a:cs typeface="Old Standard TT"/>
                <a:sym typeface="Old Standard TT"/>
              </a:rPr>
              <a:t>Price Associated Dining Frequency</a:t>
            </a:r>
            <a:endParaRPr/>
          </a:p>
        </p:txBody>
      </p:sp>
      <p:sp>
        <p:nvSpPr>
          <p:cNvPr id="203" name="Google Shape;203;p27"/>
          <p:cNvSpPr txBox="1">
            <a:spLocks noGrp="1"/>
          </p:cNvSpPr>
          <p:nvPr>
            <p:ph type="body" idx="1"/>
          </p:nvPr>
        </p:nvSpPr>
        <p:spPr>
          <a:xfrm>
            <a:off x="311700" y="1152475"/>
            <a:ext cx="4260300" cy="3821100"/>
          </a:xfrm>
          <a:prstGeom prst="rect">
            <a:avLst/>
          </a:prstGeom>
        </p:spPr>
        <p:txBody>
          <a:bodyPr spcFirstLastPara="1" wrap="square" lIns="91425" tIns="91425" rIns="91425" bIns="91425" anchor="t" anchorCtr="0">
            <a:normAutofit/>
          </a:bodyPr>
          <a:lstStyle/>
          <a:p>
            <a:pPr marL="457200" lvl="0" indent="-304800" algn="l" rtl="0">
              <a:spcBef>
                <a:spcPts val="0"/>
              </a:spcBef>
              <a:spcAft>
                <a:spcPts val="0"/>
              </a:spcAft>
              <a:buClr>
                <a:srgbClr val="F5C43F"/>
              </a:buClr>
              <a:buSzPts val="1200"/>
              <a:buFont typeface="Georgia"/>
              <a:buChar char="●"/>
            </a:pPr>
            <a:r>
              <a:rPr lang="en" sz="1200">
                <a:solidFill>
                  <a:srgbClr val="F5C43F"/>
                </a:solidFill>
                <a:latin typeface="Georgia"/>
                <a:ea typeface="Georgia"/>
                <a:cs typeface="Georgia"/>
                <a:sym typeface="Georgia"/>
              </a:rPr>
              <a:t>The goal of this section was to determine how customers dining frequency would be affected by changes in the price of menu items</a:t>
            </a:r>
            <a:endParaRPr sz="1200">
              <a:solidFill>
                <a:srgbClr val="F5C43F"/>
              </a:solidFill>
              <a:latin typeface="Georgia"/>
              <a:ea typeface="Georgia"/>
              <a:cs typeface="Georgia"/>
              <a:sym typeface="Georgia"/>
            </a:endParaRPr>
          </a:p>
          <a:p>
            <a:pPr marL="914400" lvl="1" indent="-304800" algn="l" rtl="0">
              <a:spcBef>
                <a:spcPts val="0"/>
              </a:spcBef>
              <a:spcAft>
                <a:spcPts val="0"/>
              </a:spcAft>
              <a:buClr>
                <a:srgbClr val="F5C43F"/>
              </a:buClr>
              <a:buSzPts val="1200"/>
              <a:buFont typeface="Georgia"/>
              <a:buChar char="○"/>
            </a:pPr>
            <a:r>
              <a:rPr lang="en" sz="1200">
                <a:solidFill>
                  <a:srgbClr val="F5C43F"/>
                </a:solidFill>
                <a:latin typeface="Georgia"/>
                <a:ea typeface="Georgia"/>
                <a:cs typeface="Georgia"/>
                <a:sym typeface="Georgia"/>
              </a:rPr>
              <a:t>Customers may react differently to price changes based on the original price of the item, this structure helps us capture this phenomenon</a:t>
            </a:r>
            <a:endParaRPr sz="1200">
              <a:solidFill>
                <a:srgbClr val="F5C43F"/>
              </a:solidFill>
              <a:latin typeface="Georgia"/>
              <a:ea typeface="Georgia"/>
              <a:cs typeface="Georgia"/>
              <a:sym typeface="Georgia"/>
            </a:endParaRPr>
          </a:p>
          <a:p>
            <a:pPr marL="914400" lvl="1" indent="-304800" algn="l" rtl="0">
              <a:spcBef>
                <a:spcPts val="0"/>
              </a:spcBef>
              <a:spcAft>
                <a:spcPts val="0"/>
              </a:spcAft>
              <a:buClr>
                <a:srgbClr val="F5C43F"/>
              </a:buClr>
              <a:buSzPts val="1200"/>
              <a:buFont typeface="Georgia"/>
              <a:buChar char="○"/>
            </a:pPr>
            <a:r>
              <a:rPr lang="en" sz="1200">
                <a:solidFill>
                  <a:srgbClr val="F5C43F"/>
                </a:solidFill>
                <a:latin typeface="Georgia"/>
                <a:ea typeface="Georgia"/>
                <a:cs typeface="Georgia"/>
                <a:sym typeface="Georgia"/>
              </a:rPr>
              <a:t>Price Tiers: Low ($20-$30), Medium ($30-50), and High ($50+)</a:t>
            </a:r>
            <a:endParaRPr sz="1200">
              <a:solidFill>
                <a:srgbClr val="F5C43F"/>
              </a:solidFill>
              <a:latin typeface="Georgia"/>
              <a:ea typeface="Georgia"/>
              <a:cs typeface="Georgia"/>
              <a:sym typeface="Georgia"/>
            </a:endParaRPr>
          </a:p>
          <a:p>
            <a:pPr marL="457200" lvl="0" indent="-304800" algn="l" rtl="0">
              <a:spcBef>
                <a:spcPts val="0"/>
              </a:spcBef>
              <a:spcAft>
                <a:spcPts val="0"/>
              </a:spcAft>
              <a:buClr>
                <a:srgbClr val="F5C43F"/>
              </a:buClr>
              <a:buSzPts val="1200"/>
              <a:buFont typeface="Georgia"/>
              <a:buChar char="●"/>
            </a:pPr>
            <a:r>
              <a:rPr lang="en" sz="1200">
                <a:solidFill>
                  <a:srgbClr val="F5C43F"/>
                </a:solidFill>
                <a:latin typeface="Georgia"/>
                <a:ea typeface="Georgia"/>
                <a:cs typeface="Georgia"/>
                <a:sym typeface="Georgia"/>
              </a:rPr>
              <a:t>In order to give respondents specific price points to evaluate, we used the most popular entr</a:t>
            </a:r>
            <a:r>
              <a:rPr lang="en" sz="1200">
                <a:solidFill>
                  <a:srgbClr val="F5C43F"/>
                </a:solidFill>
                <a:highlight>
                  <a:srgbClr val="202124"/>
                </a:highlight>
                <a:latin typeface="Georgia"/>
                <a:ea typeface="Georgia"/>
                <a:cs typeface="Georgia"/>
                <a:sym typeface="Georgia"/>
              </a:rPr>
              <a:t>ée from each price tier as a proxy</a:t>
            </a:r>
            <a:endParaRPr sz="1200">
              <a:solidFill>
                <a:srgbClr val="F5C43F"/>
              </a:solidFill>
              <a:highlight>
                <a:srgbClr val="202124"/>
              </a:highlight>
              <a:latin typeface="Georgia"/>
              <a:ea typeface="Georgia"/>
              <a:cs typeface="Georgia"/>
              <a:sym typeface="Georgia"/>
            </a:endParaRPr>
          </a:p>
          <a:p>
            <a:pPr marL="914400" lvl="1" indent="-304800" algn="l" rtl="0">
              <a:spcBef>
                <a:spcPts val="0"/>
              </a:spcBef>
              <a:spcAft>
                <a:spcPts val="0"/>
              </a:spcAft>
              <a:buClr>
                <a:srgbClr val="F5C43F"/>
              </a:buClr>
              <a:buSzPts val="1200"/>
              <a:buFont typeface="Georgia"/>
              <a:buChar char="○"/>
            </a:pPr>
            <a:r>
              <a:rPr lang="en" sz="1200">
                <a:solidFill>
                  <a:srgbClr val="F5C43F"/>
                </a:solidFill>
                <a:highlight>
                  <a:srgbClr val="202124"/>
                </a:highlight>
                <a:latin typeface="Georgia"/>
                <a:ea typeface="Georgia"/>
                <a:cs typeface="Georgia"/>
                <a:sym typeface="Georgia"/>
              </a:rPr>
              <a:t>Low Tier: Poor Man’s Pepper Steak - $22.75</a:t>
            </a:r>
            <a:endParaRPr sz="1200">
              <a:solidFill>
                <a:srgbClr val="F5C43F"/>
              </a:solidFill>
              <a:highlight>
                <a:srgbClr val="202124"/>
              </a:highlight>
              <a:latin typeface="Georgia"/>
              <a:ea typeface="Georgia"/>
              <a:cs typeface="Georgia"/>
              <a:sym typeface="Georgia"/>
            </a:endParaRPr>
          </a:p>
          <a:p>
            <a:pPr marL="914400" lvl="1" indent="-304800" algn="l" rtl="0">
              <a:spcBef>
                <a:spcPts val="0"/>
              </a:spcBef>
              <a:spcAft>
                <a:spcPts val="0"/>
              </a:spcAft>
              <a:buClr>
                <a:srgbClr val="F5C43F"/>
              </a:buClr>
              <a:buSzPts val="1200"/>
              <a:buFont typeface="Georgia"/>
              <a:buChar char="○"/>
            </a:pPr>
            <a:r>
              <a:rPr lang="en" sz="1200">
                <a:solidFill>
                  <a:srgbClr val="F5C43F"/>
                </a:solidFill>
                <a:highlight>
                  <a:srgbClr val="202124"/>
                </a:highlight>
                <a:latin typeface="Georgia"/>
                <a:ea typeface="Georgia"/>
                <a:cs typeface="Georgia"/>
                <a:sym typeface="Georgia"/>
              </a:rPr>
              <a:t>Medium Tier: Medallions of Filet Mignon - $44</a:t>
            </a:r>
            <a:endParaRPr sz="1200">
              <a:solidFill>
                <a:srgbClr val="F5C43F"/>
              </a:solidFill>
              <a:highlight>
                <a:srgbClr val="202124"/>
              </a:highlight>
              <a:latin typeface="Georgia"/>
              <a:ea typeface="Georgia"/>
              <a:cs typeface="Georgia"/>
              <a:sym typeface="Georgia"/>
            </a:endParaRPr>
          </a:p>
          <a:p>
            <a:pPr marL="914400" lvl="1" indent="-304800" algn="l" rtl="0">
              <a:spcBef>
                <a:spcPts val="0"/>
              </a:spcBef>
              <a:spcAft>
                <a:spcPts val="0"/>
              </a:spcAft>
              <a:buClr>
                <a:srgbClr val="F5C43F"/>
              </a:buClr>
              <a:buSzPts val="1200"/>
              <a:buFont typeface="Georgia"/>
              <a:buChar char="○"/>
            </a:pPr>
            <a:r>
              <a:rPr lang="en" sz="1200">
                <a:solidFill>
                  <a:srgbClr val="F5C43F"/>
                </a:solidFill>
                <a:highlight>
                  <a:srgbClr val="202124"/>
                </a:highlight>
                <a:latin typeface="Georgia"/>
                <a:ea typeface="Georgia"/>
                <a:cs typeface="Georgia"/>
                <a:sym typeface="Georgia"/>
              </a:rPr>
              <a:t>High Tier: Dal Rae Famous Pepper Steak - $69.50</a:t>
            </a:r>
            <a:endParaRPr sz="1200">
              <a:solidFill>
                <a:srgbClr val="F5C43F"/>
              </a:solidFill>
              <a:highlight>
                <a:srgbClr val="202124"/>
              </a:highlight>
              <a:latin typeface="Georgia"/>
              <a:ea typeface="Georgia"/>
              <a:cs typeface="Georgia"/>
              <a:sym typeface="Georgia"/>
            </a:endParaRPr>
          </a:p>
        </p:txBody>
      </p:sp>
      <p:pic>
        <p:nvPicPr>
          <p:cNvPr id="204" name="Google Shape;204;p27"/>
          <p:cNvPicPr preferRelativeResize="0"/>
          <p:nvPr/>
        </p:nvPicPr>
        <p:blipFill>
          <a:blip r:embed="rId3">
            <a:alphaModFix/>
          </a:blip>
          <a:stretch>
            <a:fillRect/>
          </a:stretch>
        </p:blipFill>
        <p:spPr>
          <a:xfrm>
            <a:off x="5422650" y="893025"/>
            <a:ext cx="2879249" cy="3820976"/>
          </a:xfrm>
          <a:prstGeom prst="rect">
            <a:avLst/>
          </a:prstGeom>
          <a:noFill/>
          <a:ln w="28575" cap="flat" cmpd="sng">
            <a:solidFill>
              <a:srgbClr val="F5C43F"/>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5C43F"/>
                </a:solidFill>
                <a:latin typeface="Old Standard TT"/>
                <a:ea typeface="Old Standard TT"/>
                <a:cs typeface="Old Standard TT"/>
                <a:sym typeface="Old Standard TT"/>
              </a:rPr>
              <a:t>Demographics</a:t>
            </a:r>
            <a:endParaRPr/>
          </a:p>
        </p:txBody>
      </p:sp>
      <p:sp>
        <p:nvSpPr>
          <p:cNvPr id="210" name="Google Shape;210;p28"/>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rmAutofit lnSpcReduction="10000"/>
          </a:bodyPr>
          <a:lstStyle/>
          <a:p>
            <a:pPr marL="457200" lvl="0" indent="-317500" algn="l" rtl="0">
              <a:spcBef>
                <a:spcPts val="0"/>
              </a:spcBef>
              <a:spcAft>
                <a:spcPts val="0"/>
              </a:spcAft>
              <a:buClr>
                <a:srgbClr val="F5C43F"/>
              </a:buClr>
              <a:buSzPts val="1400"/>
              <a:buFont typeface="Georgia"/>
              <a:buChar char="●"/>
            </a:pPr>
            <a:r>
              <a:rPr lang="en">
                <a:solidFill>
                  <a:srgbClr val="F5C43F"/>
                </a:solidFill>
                <a:latin typeface="Georgia"/>
                <a:ea typeface="Georgia"/>
                <a:cs typeface="Georgia"/>
                <a:sym typeface="Georgia"/>
              </a:rPr>
              <a:t>In the final section of our survey, asked our respondents to give us basic demographic information</a:t>
            </a:r>
            <a:endParaRPr>
              <a:solidFill>
                <a:srgbClr val="F5C43F"/>
              </a:solidFill>
              <a:latin typeface="Georgia"/>
              <a:ea typeface="Georgia"/>
              <a:cs typeface="Georgia"/>
              <a:sym typeface="Georgia"/>
            </a:endParaRPr>
          </a:p>
          <a:p>
            <a:pPr marL="457200" lvl="0" indent="-342900" algn="l" rtl="0">
              <a:spcBef>
                <a:spcPts val="0"/>
              </a:spcBef>
              <a:spcAft>
                <a:spcPts val="0"/>
              </a:spcAft>
              <a:buClr>
                <a:srgbClr val="F5C43F"/>
              </a:buClr>
              <a:buSzPts val="1800"/>
              <a:buFont typeface="Georgia"/>
              <a:buChar char="●"/>
            </a:pPr>
            <a:r>
              <a:rPr lang="en">
                <a:solidFill>
                  <a:srgbClr val="F5C43F"/>
                </a:solidFill>
                <a:latin typeface="Georgia"/>
                <a:ea typeface="Georgia"/>
                <a:cs typeface="Georgia"/>
                <a:sym typeface="Georgia"/>
              </a:rPr>
              <a:t>The answer choices for income brackets were:</a:t>
            </a:r>
            <a:endParaRPr>
              <a:solidFill>
                <a:srgbClr val="F5C43F"/>
              </a:solidFill>
              <a:latin typeface="Georgia"/>
              <a:ea typeface="Georgia"/>
              <a:cs typeface="Georgia"/>
              <a:sym typeface="Georgia"/>
            </a:endParaRPr>
          </a:p>
          <a:p>
            <a:pPr marL="914400" lvl="1" indent="-317500" algn="l" rtl="0">
              <a:spcBef>
                <a:spcPts val="0"/>
              </a:spcBef>
              <a:spcAft>
                <a:spcPts val="0"/>
              </a:spcAft>
              <a:buClr>
                <a:srgbClr val="F5C43F"/>
              </a:buClr>
              <a:buSzPts val="1400"/>
              <a:buFont typeface="Georgia"/>
              <a:buChar char="○"/>
            </a:pPr>
            <a:r>
              <a:rPr lang="en">
                <a:solidFill>
                  <a:srgbClr val="F5C43F"/>
                </a:solidFill>
                <a:latin typeface="Georgia"/>
                <a:ea typeface="Georgia"/>
                <a:cs typeface="Georgia"/>
                <a:sym typeface="Georgia"/>
              </a:rPr>
              <a:t>$0 to $100,000</a:t>
            </a:r>
            <a:endParaRPr>
              <a:solidFill>
                <a:srgbClr val="F5C43F"/>
              </a:solidFill>
              <a:latin typeface="Georgia"/>
              <a:ea typeface="Georgia"/>
              <a:cs typeface="Georgia"/>
              <a:sym typeface="Georgia"/>
            </a:endParaRPr>
          </a:p>
          <a:p>
            <a:pPr marL="914400" lvl="1" indent="-317500" algn="l" rtl="0">
              <a:spcBef>
                <a:spcPts val="0"/>
              </a:spcBef>
              <a:spcAft>
                <a:spcPts val="0"/>
              </a:spcAft>
              <a:buClr>
                <a:srgbClr val="F5C43F"/>
              </a:buClr>
              <a:buSzPts val="1400"/>
              <a:buFont typeface="Georgia"/>
              <a:buChar char="○"/>
            </a:pPr>
            <a:r>
              <a:rPr lang="en">
                <a:solidFill>
                  <a:srgbClr val="F5C43F"/>
                </a:solidFill>
                <a:latin typeface="Georgia"/>
                <a:ea typeface="Georgia"/>
                <a:cs typeface="Georgia"/>
                <a:sym typeface="Georgia"/>
              </a:rPr>
              <a:t>$100,000 to $200,000</a:t>
            </a:r>
            <a:endParaRPr>
              <a:solidFill>
                <a:srgbClr val="F5C43F"/>
              </a:solidFill>
              <a:latin typeface="Georgia"/>
              <a:ea typeface="Georgia"/>
              <a:cs typeface="Georgia"/>
              <a:sym typeface="Georgia"/>
            </a:endParaRPr>
          </a:p>
          <a:p>
            <a:pPr marL="914400" lvl="1" indent="-317500" algn="l" rtl="0">
              <a:spcBef>
                <a:spcPts val="0"/>
              </a:spcBef>
              <a:spcAft>
                <a:spcPts val="0"/>
              </a:spcAft>
              <a:buClr>
                <a:srgbClr val="F5C43F"/>
              </a:buClr>
              <a:buSzPts val="1400"/>
              <a:buFont typeface="Georgia"/>
              <a:buChar char="○"/>
            </a:pPr>
            <a:r>
              <a:rPr lang="en">
                <a:solidFill>
                  <a:srgbClr val="F5C43F"/>
                </a:solidFill>
                <a:latin typeface="Georgia"/>
                <a:ea typeface="Georgia"/>
                <a:cs typeface="Georgia"/>
                <a:sym typeface="Georgia"/>
              </a:rPr>
              <a:t>$200,000 to $300,000</a:t>
            </a:r>
            <a:endParaRPr>
              <a:solidFill>
                <a:srgbClr val="F5C43F"/>
              </a:solidFill>
              <a:latin typeface="Georgia"/>
              <a:ea typeface="Georgia"/>
              <a:cs typeface="Georgia"/>
              <a:sym typeface="Georgia"/>
            </a:endParaRPr>
          </a:p>
          <a:p>
            <a:pPr marL="914400" lvl="1" indent="-317500" algn="l" rtl="0">
              <a:spcBef>
                <a:spcPts val="0"/>
              </a:spcBef>
              <a:spcAft>
                <a:spcPts val="0"/>
              </a:spcAft>
              <a:buClr>
                <a:srgbClr val="F5C43F"/>
              </a:buClr>
              <a:buSzPts val="1400"/>
              <a:buFont typeface="Georgia"/>
              <a:buChar char="○"/>
            </a:pPr>
            <a:r>
              <a:rPr lang="en">
                <a:solidFill>
                  <a:srgbClr val="F5C43F"/>
                </a:solidFill>
                <a:latin typeface="Georgia"/>
                <a:ea typeface="Georgia"/>
                <a:cs typeface="Georgia"/>
                <a:sym typeface="Georgia"/>
              </a:rPr>
              <a:t>$300,000+</a:t>
            </a:r>
            <a:endParaRPr>
              <a:solidFill>
                <a:srgbClr val="F5C43F"/>
              </a:solidFill>
              <a:latin typeface="Georgia"/>
              <a:ea typeface="Georgia"/>
              <a:cs typeface="Georgia"/>
              <a:sym typeface="Georgia"/>
            </a:endParaRPr>
          </a:p>
          <a:p>
            <a:pPr marL="457200" lvl="0" indent="-342900" algn="l" rtl="0">
              <a:spcBef>
                <a:spcPts val="0"/>
              </a:spcBef>
              <a:spcAft>
                <a:spcPts val="0"/>
              </a:spcAft>
              <a:buClr>
                <a:srgbClr val="F5C43F"/>
              </a:buClr>
              <a:buSzPts val="1800"/>
              <a:buFont typeface="Georgia"/>
              <a:buChar char="●"/>
            </a:pPr>
            <a:r>
              <a:rPr lang="en">
                <a:solidFill>
                  <a:srgbClr val="F5C43F"/>
                </a:solidFill>
                <a:latin typeface="Georgia"/>
                <a:ea typeface="Georgia"/>
                <a:cs typeface="Georgia"/>
                <a:sym typeface="Georgia"/>
              </a:rPr>
              <a:t>For their age, respondents could choose any age range of 10 years between 20 and 100 years old </a:t>
            </a:r>
            <a:endParaRPr>
              <a:solidFill>
                <a:srgbClr val="F5C43F"/>
              </a:solidFill>
              <a:latin typeface="Georgia"/>
              <a:ea typeface="Georgia"/>
              <a:cs typeface="Georgia"/>
              <a:sym typeface="Georgia"/>
            </a:endParaRPr>
          </a:p>
        </p:txBody>
      </p:sp>
      <p:pic>
        <p:nvPicPr>
          <p:cNvPr id="211" name="Google Shape;211;p28"/>
          <p:cNvPicPr preferRelativeResize="0"/>
          <p:nvPr/>
        </p:nvPicPr>
        <p:blipFill>
          <a:blip r:embed="rId3">
            <a:alphaModFix/>
          </a:blip>
          <a:stretch>
            <a:fillRect/>
          </a:stretch>
        </p:blipFill>
        <p:spPr>
          <a:xfrm>
            <a:off x="4724400" y="1170125"/>
            <a:ext cx="4267200" cy="3321108"/>
          </a:xfrm>
          <a:prstGeom prst="rect">
            <a:avLst/>
          </a:prstGeom>
          <a:noFill/>
          <a:ln w="28575" cap="flat" cmpd="sng">
            <a:solidFill>
              <a:srgbClr val="F5C43F"/>
            </a:solidFill>
            <a:prstDash val="solid"/>
            <a:round/>
            <a:headEnd type="none" w="sm" len="sm"/>
            <a:tailEnd type="none" w="sm" len="s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5C43F"/>
                </a:solidFill>
                <a:latin typeface="Old Standard TT"/>
                <a:ea typeface="Old Standard TT"/>
                <a:cs typeface="Old Standard TT"/>
                <a:sym typeface="Old Standard TT"/>
              </a:rPr>
              <a:t>Results: Attribute &amp; Use Case Survey Bias</a:t>
            </a:r>
            <a:endParaRPr/>
          </a:p>
        </p:txBody>
      </p:sp>
      <p:pic>
        <p:nvPicPr>
          <p:cNvPr id="217" name="Google Shape;217;p29" title="Chart"/>
          <p:cNvPicPr preferRelativeResize="0"/>
          <p:nvPr/>
        </p:nvPicPr>
        <p:blipFill>
          <a:blip r:embed="rId3">
            <a:alphaModFix/>
          </a:blip>
          <a:stretch>
            <a:fillRect/>
          </a:stretch>
        </p:blipFill>
        <p:spPr>
          <a:xfrm>
            <a:off x="4507100" y="1301625"/>
            <a:ext cx="4265455" cy="2639351"/>
          </a:xfrm>
          <a:prstGeom prst="rect">
            <a:avLst/>
          </a:prstGeom>
          <a:noFill/>
          <a:ln w="38100" cap="flat" cmpd="sng">
            <a:solidFill>
              <a:srgbClr val="F5C440"/>
            </a:solidFill>
            <a:prstDash val="solid"/>
            <a:round/>
            <a:headEnd type="none" w="sm" len="sm"/>
            <a:tailEnd type="none" w="sm" len="sm"/>
          </a:ln>
        </p:spPr>
      </p:pic>
      <p:sp>
        <p:nvSpPr>
          <p:cNvPr id="218" name="Google Shape;218;p29"/>
          <p:cNvSpPr txBox="1"/>
          <p:nvPr/>
        </p:nvSpPr>
        <p:spPr>
          <a:xfrm>
            <a:off x="439750" y="1161275"/>
            <a:ext cx="3943800" cy="3848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F5C43F"/>
              </a:buClr>
              <a:buSzPts val="1400"/>
              <a:buFont typeface="Georgia"/>
              <a:buChar char="●"/>
            </a:pPr>
            <a:r>
              <a:rPr lang="en">
                <a:solidFill>
                  <a:srgbClr val="F5C43F"/>
                </a:solidFill>
                <a:latin typeface="Georgia"/>
                <a:ea typeface="Georgia"/>
                <a:cs typeface="Georgia"/>
                <a:sym typeface="Georgia"/>
              </a:rPr>
              <a:t>In order to gain insight on the restaurant attribute and use case data collected, we decided to plot the respondents rankings to Perceptual Maps</a:t>
            </a:r>
            <a:endParaRPr>
              <a:solidFill>
                <a:srgbClr val="F5C43F"/>
              </a:solidFill>
              <a:latin typeface="Georgia"/>
              <a:ea typeface="Georgia"/>
              <a:cs typeface="Georgia"/>
              <a:sym typeface="Georgia"/>
            </a:endParaRPr>
          </a:p>
          <a:p>
            <a:pPr marL="914400" lvl="1" indent="-317500" algn="l" rtl="0">
              <a:spcBef>
                <a:spcPts val="0"/>
              </a:spcBef>
              <a:spcAft>
                <a:spcPts val="0"/>
              </a:spcAft>
              <a:buClr>
                <a:srgbClr val="F5C43F"/>
              </a:buClr>
              <a:buSzPts val="1400"/>
              <a:buFont typeface="Georgia"/>
              <a:buChar char="○"/>
            </a:pPr>
            <a:r>
              <a:rPr lang="en">
                <a:solidFill>
                  <a:srgbClr val="F5C43F"/>
                </a:solidFill>
                <a:latin typeface="Georgia"/>
                <a:ea typeface="Georgia"/>
                <a:cs typeface="Georgia"/>
                <a:sym typeface="Georgia"/>
              </a:rPr>
              <a:t>Perceptual Maps make it easy to visualize how customers view the Dal Rae versus competitors</a:t>
            </a:r>
            <a:endParaRPr>
              <a:solidFill>
                <a:srgbClr val="F5C43F"/>
              </a:solidFill>
              <a:latin typeface="Georgia"/>
              <a:ea typeface="Georgia"/>
              <a:cs typeface="Georgia"/>
              <a:sym typeface="Georgia"/>
            </a:endParaRPr>
          </a:p>
          <a:p>
            <a:pPr marL="914400" lvl="1" indent="-317500" algn="l" rtl="0">
              <a:spcBef>
                <a:spcPts val="0"/>
              </a:spcBef>
              <a:spcAft>
                <a:spcPts val="0"/>
              </a:spcAft>
              <a:buClr>
                <a:srgbClr val="F5C43F"/>
              </a:buClr>
              <a:buSzPts val="1400"/>
              <a:buFont typeface="Georgia"/>
              <a:buChar char="○"/>
            </a:pPr>
            <a:r>
              <a:rPr lang="en">
                <a:solidFill>
                  <a:srgbClr val="F5C43F"/>
                </a:solidFill>
                <a:latin typeface="Georgia"/>
                <a:ea typeface="Georgia"/>
                <a:cs typeface="Georgia"/>
                <a:sym typeface="Georgia"/>
              </a:rPr>
              <a:t>Each axis represents a particular attribute </a:t>
            </a:r>
            <a:endParaRPr>
              <a:solidFill>
                <a:srgbClr val="F5C43F"/>
              </a:solidFill>
              <a:latin typeface="Georgia"/>
              <a:ea typeface="Georgia"/>
              <a:cs typeface="Georgia"/>
              <a:sym typeface="Georgia"/>
            </a:endParaRPr>
          </a:p>
          <a:p>
            <a:pPr marL="914400" lvl="1" indent="-317500" algn="l" rtl="0">
              <a:spcBef>
                <a:spcPts val="0"/>
              </a:spcBef>
              <a:spcAft>
                <a:spcPts val="0"/>
              </a:spcAft>
              <a:buClr>
                <a:srgbClr val="F5C43F"/>
              </a:buClr>
              <a:buSzPts val="1400"/>
              <a:buFont typeface="Georgia"/>
              <a:buChar char="○"/>
            </a:pPr>
            <a:r>
              <a:rPr lang="en">
                <a:solidFill>
                  <a:srgbClr val="F5C43F"/>
                </a:solidFill>
                <a:latin typeface="Georgia"/>
                <a:ea typeface="Georgia"/>
                <a:cs typeface="Georgia"/>
                <a:sym typeface="Georgia"/>
              </a:rPr>
              <a:t>Attributes are scaled from zero to two, with zero being low and two being high</a:t>
            </a:r>
            <a:endParaRPr>
              <a:solidFill>
                <a:srgbClr val="F5C43F"/>
              </a:solidFill>
              <a:latin typeface="Georgia"/>
              <a:ea typeface="Georgia"/>
              <a:cs typeface="Georgia"/>
              <a:sym typeface="Georgia"/>
            </a:endParaRPr>
          </a:p>
          <a:p>
            <a:pPr marL="457200" lvl="0" indent="-317500" algn="l" rtl="0">
              <a:spcBef>
                <a:spcPts val="0"/>
              </a:spcBef>
              <a:spcAft>
                <a:spcPts val="0"/>
              </a:spcAft>
              <a:buClr>
                <a:srgbClr val="F5C43F"/>
              </a:buClr>
              <a:buSzPts val="1400"/>
              <a:buFont typeface="Georgia"/>
              <a:buChar char="●"/>
            </a:pPr>
            <a:r>
              <a:rPr lang="en">
                <a:solidFill>
                  <a:srgbClr val="F5C43F"/>
                </a:solidFill>
                <a:latin typeface="Georgia"/>
                <a:ea typeface="Georgia"/>
                <a:cs typeface="Georgia"/>
                <a:sym typeface="Georgia"/>
              </a:rPr>
              <a:t>After plotting our perceptual maps, we immediately observed clear bias for the Dal Rae due to the population we issued the survey to, making this portion of the survey unuseable</a:t>
            </a:r>
            <a:endParaRPr>
              <a:solidFill>
                <a:srgbClr val="F5C43F"/>
              </a:solidFill>
              <a:latin typeface="Georgia"/>
              <a:ea typeface="Georgia"/>
              <a:cs typeface="Georgia"/>
              <a:sym typeface="Georgi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5C43F"/>
                </a:solidFill>
                <a:latin typeface="Old Standard TT"/>
                <a:ea typeface="Old Standard TT"/>
                <a:cs typeface="Old Standard TT"/>
                <a:sym typeface="Old Standard TT"/>
              </a:rPr>
              <a:t>Results: Customer Sensitivity to Tradeoffs</a:t>
            </a:r>
            <a:endParaRPr/>
          </a:p>
        </p:txBody>
      </p:sp>
      <p:sp>
        <p:nvSpPr>
          <p:cNvPr id="224" name="Google Shape;224;p30"/>
          <p:cNvSpPr txBox="1">
            <a:spLocks noGrp="1"/>
          </p:cNvSpPr>
          <p:nvPr>
            <p:ph type="body" idx="1"/>
          </p:nvPr>
        </p:nvSpPr>
        <p:spPr>
          <a:xfrm>
            <a:off x="311700" y="1152475"/>
            <a:ext cx="4260300" cy="3885000"/>
          </a:xfrm>
          <a:prstGeom prst="rect">
            <a:avLst/>
          </a:prstGeom>
        </p:spPr>
        <p:txBody>
          <a:bodyPr spcFirstLastPara="1" wrap="square" lIns="91425" tIns="91425" rIns="91425" bIns="91425" anchor="t" anchorCtr="0">
            <a:normAutofit fontScale="77500"/>
          </a:bodyPr>
          <a:lstStyle/>
          <a:p>
            <a:pPr marL="457200" lvl="0" indent="-297497" algn="l" rtl="0">
              <a:spcBef>
                <a:spcPts val="0"/>
              </a:spcBef>
              <a:spcAft>
                <a:spcPts val="0"/>
              </a:spcAft>
              <a:buClr>
                <a:srgbClr val="F5C43F"/>
              </a:buClr>
              <a:buSzPct val="77777"/>
              <a:buFont typeface="Georgia"/>
              <a:buChar char="●"/>
            </a:pPr>
            <a:r>
              <a:rPr lang="en">
                <a:solidFill>
                  <a:srgbClr val="F5C43F"/>
                </a:solidFill>
                <a:latin typeface="Georgia"/>
                <a:ea typeface="Georgia"/>
                <a:cs typeface="Georgia"/>
                <a:sym typeface="Georgia"/>
              </a:rPr>
              <a:t>We used Ward’s Agglomerative Clustering to identify how different segments of customers would react to the various potential tradeoffs the Dal Rae could make</a:t>
            </a:r>
            <a:endParaRPr>
              <a:solidFill>
                <a:srgbClr val="F5C43F"/>
              </a:solidFill>
              <a:latin typeface="Georgia"/>
              <a:ea typeface="Georgia"/>
              <a:cs typeface="Georgia"/>
              <a:sym typeface="Georgia"/>
            </a:endParaRPr>
          </a:p>
          <a:p>
            <a:pPr marL="457200" lvl="0" indent="-297497" algn="l" rtl="0">
              <a:spcBef>
                <a:spcPts val="0"/>
              </a:spcBef>
              <a:spcAft>
                <a:spcPts val="0"/>
              </a:spcAft>
              <a:buClr>
                <a:srgbClr val="F5C43F"/>
              </a:buClr>
              <a:buSzPct val="77777"/>
              <a:buFont typeface="Georgia"/>
              <a:buChar char="●"/>
            </a:pPr>
            <a:r>
              <a:rPr lang="en">
                <a:solidFill>
                  <a:srgbClr val="F5C43F"/>
                </a:solidFill>
                <a:latin typeface="Georgia"/>
                <a:ea typeface="Georgia"/>
                <a:cs typeface="Georgia"/>
                <a:sym typeface="Georgia"/>
              </a:rPr>
              <a:t>We determined that there were 4 main clusters that respondents could be categorized as:</a:t>
            </a:r>
            <a:endParaRPr>
              <a:solidFill>
                <a:srgbClr val="F5C43F"/>
              </a:solidFill>
              <a:latin typeface="Georgia"/>
              <a:ea typeface="Georgia"/>
              <a:cs typeface="Georgia"/>
              <a:sym typeface="Georgia"/>
            </a:endParaRPr>
          </a:p>
          <a:p>
            <a:pPr marL="914400" lvl="1" indent="-297497" algn="l" rtl="0">
              <a:spcBef>
                <a:spcPts val="0"/>
              </a:spcBef>
              <a:spcAft>
                <a:spcPts val="0"/>
              </a:spcAft>
              <a:buClr>
                <a:srgbClr val="F5C43F"/>
              </a:buClr>
              <a:buSzPct val="100000"/>
              <a:buFont typeface="Georgia"/>
              <a:buChar char="○"/>
            </a:pPr>
            <a:r>
              <a:rPr lang="en">
                <a:solidFill>
                  <a:srgbClr val="F5C43F"/>
                </a:solidFill>
                <a:latin typeface="Georgia"/>
                <a:ea typeface="Georgia"/>
                <a:cs typeface="Georgia"/>
                <a:sym typeface="Georgia"/>
              </a:rPr>
              <a:t>Intolerant of Downgrade In Ingredients, Moderately Tolerant of Everything Else (Size:4)</a:t>
            </a:r>
            <a:endParaRPr>
              <a:solidFill>
                <a:srgbClr val="F5C43F"/>
              </a:solidFill>
              <a:latin typeface="Georgia"/>
              <a:ea typeface="Georgia"/>
              <a:cs typeface="Georgia"/>
              <a:sym typeface="Georgia"/>
            </a:endParaRPr>
          </a:p>
          <a:p>
            <a:pPr marL="914400" lvl="1" indent="-297497" algn="l" rtl="0">
              <a:spcBef>
                <a:spcPts val="0"/>
              </a:spcBef>
              <a:spcAft>
                <a:spcPts val="0"/>
              </a:spcAft>
              <a:buClr>
                <a:srgbClr val="F5C43F"/>
              </a:buClr>
              <a:buSzPct val="100000"/>
              <a:buFont typeface="Georgia"/>
              <a:buChar char="○"/>
            </a:pPr>
            <a:r>
              <a:rPr lang="en">
                <a:solidFill>
                  <a:srgbClr val="F5C43F"/>
                </a:solidFill>
                <a:latin typeface="Georgia"/>
                <a:ea typeface="Georgia"/>
                <a:cs typeface="Georgia"/>
                <a:sym typeface="Georgia"/>
              </a:rPr>
              <a:t>Moderately Tolerant of Price, Nothing Else (Size:6)</a:t>
            </a:r>
            <a:endParaRPr>
              <a:solidFill>
                <a:srgbClr val="F5C43F"/>
              </a:solidFill>
              <a:latin typeface="Georgia"/>
              <a:ea typeface="Georgia"/>
              <a:cs typeface="Georgia"/>
              <a:sym typeface="Georgia"/>
            </a:endParaRPr>
          </a:p>
          <a:p>
            <a:pPr marL="914400" lvl="1" indent="-297497" algn="l" rtl="0">
              <a:spcBef>
                <a:spcPts val="0"/>
              </a:spcBef>
              <a:spcAft>
                <a:spcPts val="0"/>
              </a:spcAft>
              <a:buClr>
                <a:srgbClr val="F5C43F"/>
              </a:buClr>
              <a:buSzPct val="100000"/>
              <a:buFont typeface="Georgia"/>
              <a:buChar char="○"/>
            </a:pPr>
            <a:r>
              <a:rPr lang="en">
                <a:solidFill>
                  <a:srgbClr val="F5C43F"/>
                </a:solidFill>
                <a:latin typeface="Georgia"/>
                <a:ea typeface="Georgia"/>
                <a:cs typeface="Georgia"/>
                <a:sym typeface="Georgia"/>
              </a:rPr>
              <a:t>Apathetic Cluster (Size:2)</a:t>
            </a:r>
            <a:endParaRPr>
              <a:solidFill>
                <a:srgbClr val="F5C43F"/>
              </a:solidFill>
              <a:latin typeface="Georgia"/>
              <a:ea typeface="Georgia"/>
              <a:cs typeface="Georgia"/>
              <a:sym typeface="Georgia"/>
            </a:endParaRPr>
          </a:p>
          <a:p>
            <a:pPr marL="914400" lvl="1" indent="-297497" algn="l" rtl="0">
              <a:spcBef>
                <a:spcPts val="0"/>
              </a:spcBef>
              <a:spcAft>
                <a:spcPts val="0"/>
              </a:spcAft>
              <a:buClr>
                <a:srgbClr val="F5C43F"/>
              </a:buClr>
              <a:buSzPct val="100000"/>
              <a:buFont typeface="Georgia"/>
              <a:buChar char="○"/>
            </a:pPr>
            <a:r>
              <a:rPr lang="en">
                <a:solidFill>
                  <a:srgbClr val="F5C43F"/>
                </a:solidFill>
                <a:latin typeface="Georgia"/>
                <a:ea typeface="Georgia"/>
                <a:cs typeface="Georgia"/>
                <a:sym typeface="Georgia"/>
              </a:rPr>
              <a:t>Intolerant of Removal of Sides, Removal of Menu Items &amp; Downgrade of Ingredients, Moderately Accepting of Everything Else (Size:4)</a:t>
            </a:r>
            <a:endParaRPr>
              <a:solidFill>
                <a:srgbClr val="F5C43F"/>
              </a:solidFill>
              <a:latin typeface="Georgia"/>
              <a:ea typeface="Georgia"/>
              <a:cs typeface="Georgia"/>
              <a:sym typeface="Georgia"/>
            </a:endParaRPr>
          </a:p>
          <a:p>
            <a:pPr marL="457200" lvl="0" indent="-317182" algn="l" rtl="0">
              <a:spcBef>
                <a:spcPts val="0"/>
              </a:spcBef>
              <a:spcAft>
                <a:spcPts val="0"/>
              </a:spcAft>
              <a:buClr>
                <a:srgbClr val="F5C43F"/>
              </a:buClr>
              <a:buSzPct val="100000"/>
              <a:buFont typeface="Georgia"/>
              <a:buChar char="●"/>
            </a:pPr>
            <a:r>
              <a:rPr lang="en">
                <a:solidFill>
                  <a:srgbClr val="F5C43F"/>
                </a:solidFill>
                <a:latin typeface="Georgia"/>
                <a:ea typeface="Georgia"/>
                <a:cs typeface="Georgia"/>
                <a:sym typeface="Georgia"/>
              </a:rPr>
              <a:t>Overall, the tradeoff customers were least sensitive to was increased menu price</a:t>
            </a:r>
            <a:endParaRPr>
              <a:solidFill>
                <a:srgbClr val="F5C43F"/>
              </a:solidFill>
              <a:latin typeface="Georgia"/>
              <a:ea typeface="Georgia"/>
              <a:cs typeface="Georgia"/>
              <a:sym typeface="Georgia"/>
            </a:endParaRPr>
          </a:p>
        </p:txBody>
      </p:sp>
      <p:pic>
        <p:nvPicPr>
          <p:cNvPr id="225" name="Google Shape;225;p30"/>
          <p:cNvPicPr preferRelativeResize="0"/>
          <p:nvPr/>
        </p:nvPicPr>
        <p:blipFill>
          <a:blip r:embed="rId3">
            <a:alphaModFix/>
          </a:blip>
          <a:stretch>
            <a:fillRect/>
          </a:stretch>
        </p:blipFill>
        <p:spPr>
          <a:xfrm>
            <a:off x="5074225" y="1017725"/>
            <a:ext cx="3730375" cy="2302176"/>
          </a:xfrm>
          <a:prstGeom prst="rect">
            <a:avLst/>
          </a:prstGeom>
          <a:noFill/>
          <a:ln w="28575" cap="flat" cmpd="sng">
            <a:solidFill>
              <a:srgbClr val="F5C43F"/>
            </a:solidFill>
            <a:prstDash val="solid"/>
            <a:round/>
            <a:headEnd type="none" w="sm" len="sm"/>
            <a:tailEnd type="none" w="sm" len="sm"/>
          </a:ln>
        </p:spPr>
      </p:pic>
      <p:pic>
        <p:nvPicPr>
          <p:cNvPr id="226" name="Google Shape;226;p30" descr="Forms response chart. Question title: How sensitive are you to the following tradeoffs?. Number of responses: ." title="How sensitive are you to the following tradeoffs?"/>
          <p:cNvPicPr preferRelativeResize="0"/>
          <p:nvPr/>
        </p:nvPicPr>
        <p:blipFill>
          <a:blip r:embed="rId4">
            <a:alphaModFix/>
          </a:blip>
          <a:stretch>
            <a:fillRect/>
          </a:stretch>
        </p:blipFill>
        <p:spPr>
          <a:xfrm>
            <a:off x="5059687" y="3450850"/>
            <a:ext cx="3759452" cy="1397250"/>
          </a:xfrm>
          <a:prstGeom prst="rect">
            <a:avLst/>
          </a:prstGeom>
          <a:noFill/>
          <a:ln w="28575" cap="flat" cmpd="sng">
            <a:solidFill>
              <a:srgbClr val="F5C43F"/>
            </a:solidFill>
            <a:prstDash val="solid"/>
            <a:round/>
            <a:headEnd type="none" w="sm" len="sm"/>
            <a:tailEnd type="none" w="sm" len="sm"/>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5C43F"/>
                </a:solidFill>
                <a:latin typeface="Old Standard TT"/>
                <a:ea typeface="Old Standard TT"/>
                <a:cs typeface="Old Standard TT"/>
                <a:sym typeface="Old Standard TT"/>
              </a:rPr>
              <a:t>Results: Price Associated Dining Frequency</a:t>
            </a:r>
            <a:endParaRPr/>
          </a:p>
        </p:txBody>
      </p:sp>
      <p:sp>
        <p:nvSpPr>
          <p:cNvPr id="232" name="Google Shape;232;p31"/>
          <p:cNvSpPr txBox="1">
            <a:spLocks noGrp="1"/>
          </p:cNvSpPr>
          <p:nvPr>
            <p:ph type="body" idx="1"/>
          </p:nvPr>
        </p:nvSpPr>
        <p:spPr>
          <a:xfrm>
            <a:off x="311700" y="1152475"/>
            <a:ext cx="4260300" cy="3657900"/>
          </a:xfrm>
          <a:prstGeom prst="rect">
            <a:avLst/>
          </a:prstGeom>
        </p:spPr>
        <p:txBody>
          <a:bodyPr spcFirstLastPara="1" wrap="square" lIns="91425" tIns="91425" rIns="91425" bIns="91425" anchor="t" anchorCtr="0">
            <a:normAutofit fontScale="92500" lnSpcReduction="20000"/>
          </a:bodyPr>
          <a:lstStyle/>
          <a:p>
            <a:pPr marL="457200" lvl="0" indent="-304958" algn="l" rtl="0">
              <a:spcBef>
                <a:spcPts val="0"/>
              </a:spcBef>
              <a:spcAft>
                <a:spcPts val="0"/>
              </a:spcAft>
              <a:buClr>
                <a:srgbClr val="F5C43F"/>
              </a:buClr>
              <a:buSzPct val="100000"/>
              <a:buFont typeface="Georgia"/>
              <a:buChar char="●"/>
            </a:pPr>
            <a:r>
              <a:rPr lang="en" sz="1300">
                <a:solidFill>
                  <a:srgbClr val="F5C43F"/>
                </a:solidFill>
                <a:latin typeface="Georgia"/>
                <a:ea typeface="Georgia"/>
                <a:cs typeface="Georgia"/>
                <a:sym typeface="Georgia"/>
              </a:rPr>
              <a:t>We used our survey data to evaluate demand elasticity based on respondents reported dining frequency at various price points</a:t>
            </a:r>
            <a:endParaRPr sz="1300">
              <a:solidFill>
                <a:srgbClr val="F5C43F"/>
              </a:solidFill>
              <a:latin typeface="Georgia"/>
              <a:ea typeface="Georgia"/>
              <a:cs typeface="Georgia"/>
              <a:sym typeface="Georgia"/>
            </a:endParaRPr>
          </a:p>
          <a:p>
            <a:pPr marL="457200" lvl="0" indent="-304958" algn="l" rtl="0">
              <a:spcBef>
                <a:spcPts val="0"/>
              </a:spcBef>
              <a:spcAft>
                <a:spcPts val="0"/>
              </a:spcAft>
              <a:buClr>
                <a:srgbClr val="F5C43F"/>
              </a:buClr>
              <a:buSzPct val="100000"/>
              <a:buFont typeface="Georgia"/>
              <a:buChar char="●"/>
            </a:pPr>
            <a:r>
              <a:rPr lang="en" sz="1300">
                <a:solidFill>
                  <a:srgbClr val="F5C43F"/>
                </a:solidFill>
                <a:latin typeface="Georgia"/>
                <a:ea typeface="Georgia"/>
                <a:cs typeface="Georgia"/>
                <a:sym typeface="Georgia"/>
              </a:rPr>
              <a:t>What the data revealed was unexpected:</a:t>
            </a:r>
            <a:endParaRPr sz="1300">
              <a:solidFill>
                <a:srgbClr val="F5C43F"/>
              </a:solidFill>
              <a:latin typeface="Georgia"/>
              <a:ea typeface="Georgia"/>
              <a:cs typeface="Georgia"/>
              <a:sym typeface="Georgia"/>
            </a:endParaRPr>
          </a:p>
          <a:p>
            <a:pPr marL="914400" lvl="1" indent="-304958" algn="l" rtl="0">
              <a:spcBef>
                <a:spcPts val="0"/>
              </a:spcBef>
              <a:spcAft>
                <a:spcPts val="0"/>
              </a:spcAft>
              <a:buClr>
                <a:srgbClr val="F5C43F"/>
              </a:buClr>
              <a:buSzPct val="100000"/>
              <a:buFont typeface="Georgia"/>
              <a:buChar char="○"/>
            </a:pPr>
            <a:r>
              <a:rPr lang="en" sz="1300">
                <a:solidFill>
                  <a:srgbClr val="F5C43F"/>
                </a:solidFill>
                <a:latin typeface="Georgia"/>
                <a:ea typeface="Georgia"/>
                <a:cs typeface="Georgia"/>
                <a:sym typeface="Georgia"/>
              </a:rPr>
              <a:t>Elasticity was the same across all three </a:t>
            </a:r>
            <a:r>
              <a:rPr lang="en" sz="1250">
                <a:solidFill>
                  <a:srgbClr val="F5C43F"/>
                </a:solidFill>
                <a:latin typeface="Georgia"/>
                <a:ea typeface="Georgia"/>
                <a:cs typeface="Georgia"/>
                <a:sym typeface="Georgia"/>
              </a:rPr>
              <a:t>entr</a:t>
            </a:r>
            <a:r>
              <a:rPr lang="en" sz="1250">
                <a:solidFill>
                  <a:srgbClr val="F5C43F"/>
                </a:solidFill>
                <a:highlight>
                  <a:srgbClr val="202124"/>
                </a:highlight>
                <a:latin typeface="Georgia"/>
                <a:ea typeface="Georgia"/>
                <a:cs typeface="Georgia"/>
                <a:sym typeface="Georgia"/>
              </a:rPr>
              <a:t>ée</a:t>
            </a:r>
            <a:r>
              <a:rPr lang="en" sz="1250">
                <a:solidFill>
                  <a:srgbClr val="F5C43F"/>
                </a:solidFill>
                <a:latin typeface="Georgia"/>
                <a:ea typeface="Georgia"/>
                <a:cs typeface="Georgia"/>
                <a:sym typeface="Georgia"/>
              </a:rPr>
              <a:t>s </a:t>
            </a:r>
            <a:r>
              <a:rPr lang="en" sz="1300">
                <a:solidFill>
                  <a:srgbClr val="F5C43F"/>
                </a:solidFill>
                <a:latin typeface="Georgia"/>
                <a:ea typeface="Georgia"/>
                <a:cs typeface="Georgia"/>
                <a:sym typeface="Georgia"/>
              </a:rPr>
              <a:t>from differing price tiers</a:t>
            </a:r>
            <a:endParaRPr sz="1300">
              <a:solidFill>
                <a:srgbClr val="F5C43F"/>
              </a:solidFill>
              <a:latin typeface="Georgia"/>
              <a:ea typeface="Georgia"/>
              <a:cs typeface="Georgia"/>
              <a:sym typeface="Georgia"/>
            </a:endParaRPr>
          </a:p>
          <a:p>
            <a:pPr marL="914400" lvl="1" indent="-304958" algn="l" rtl="0">
              <a:spcBef>
                <a:spcPts val="0"/>
              </a:spcBef>
              <a:spcAft>
                <a:spcPts val="0"/>
              </a:spcAft>
              <a:buClr>
                <a:srgbClr val="F5C43F"/>
              </a:buClr>
              <a:buSzPct val="100000"/>
              <a:buFont typeface="Georgia"/>
              <a:buChar char="○"/>
            </a:pPr>
            <a:r>
              <a:rPr lang="en" sz="1300">
                <a:solidFill>
                  <a:srgbClr val="F5C43F"/>
                </a:solidFill>
                <a:latin typeface="Georgia"/>
                <a:ea typeface="Georgia"/>
                <a:cs typeface="Georgia"/>
                <a:sym typeface="Georgia"/>
              </a:rPr>
              <a:t>Elasticity was much higher than we expected, with the percentage of quantity demanded changing increasing more than twice as much as the percentage of price change, contrary to our hypothesis and our customer sensitivity to tradeoffs section of the survey</a:t>
            </a:r>
            <a:endParaRPr sz="1300">
              <a:solidFill>
                <a:srgbClr val="F5C43F"/>
              </a:solidFill>
              <a:latin typeface="Georgia"/>
              <a:ea typeface="Georgia"/>
              <a:cs typeface="Georgia"/>
              <a:sym typeface="Georgia"/>
            </a:endParaRPr>
          </a:p>
          <a:p>
            <a:pPr marL="457200" lvl="0" indent="-304958" algn="l" rtl="0">
              <a:spcBef>
                <a:spcPts val="0"/>
              </a:spcBef>
              <a:spcAft>
                <a:spcPts val="0"/>
              </a:spcAft>
              <a:buClr>
                <a:srgbClr val="F5C43F"/>
              </a:buClr>
              <a:buSzPct val="100000"/>
              <a:buFont typeface="Georgia"/>
              <a:buChar char="●"/>
            </a:pPr>
            <a:r>
              <a:rPr lang="en" sz="1300">
                <a:solidFill>
                  <a:srgbClr val="F5C43F"/>
                </a:solidFill>
                <a:latin typeface="Georgia"/>
                <a:ea typeface="Georgia"/>
                <a:cs typeface="Georgia"/>
                <a:sym typeface="Georgia"/>
              </a:rPr>
              <a:t>Despite our skepticism in the overall accuracy of our survey elasticity calculations, the survey helped us model additional data we couldn’t obtain from POS system data</a:t>
            </a:r>
            <a:endParaRPr sz="1300">
              <a:solidFill>
                <a:srgbClr val="F5C43F"/>
              </a:solidFill>
              <a:latin typeface="Georgia"/>
              <a:ea typeface="Georgia"/>
              <a:cs typeface="Georgia"/>
              <a:sym typeface="Georgia"/>
            </a:endParaRPr>
          </a:p>
          <a:p>
            <a:pPr marL="914400" lvl="1" indent="-304958" algn="l" rtl="0">
              <a:spcBef>
                <a:spcPts val="0"/>
              </a:spcBef>
              <a:spcAft>
                <a:spcPts val="0"/>
              </a:spcAft>
              <a:buClr>
                <a:srgbClr val="F5C43F"/>
              </a:buClr>
              <a:buSzPct val="100000"/>
              <a:buFont typeface="Georgia"/>
              <a:buChar char="○"/>
            </a:pPr>
            <a:r>
              <a:rPr lang="en" sz="1300">
                <a:solidFill>
                  <a:srgbClr val="F5C43F"/>
                </a:solidFill>
                <a:latin typeface="Georgia"/>
                <a:ea typeface="Georgia"/>
                <a:cs typeface="Georgia"/>
                <a:sym typeface="Georgia"/>
              </a:rPr>
              <a:t>We learned about customers adverse reaction to price increases on the high end of the spectrum</a:t>
            </a:r>
            <a:endParaRPr sz="1300">
              <a:solidFill>
                <a:srgbClr val="F5C43F"/>
              </a:solidFill>
              <a:latin typeface="Georgia"/>
              <a:ea typeface="Georgia"/>
              <a:cs typeface="Georgia"/>
              <a:sym typeface="Georgia"/>
            </a:endParaRPr>
          </a:p>
        </p:txBody>
      </p:sp>
      <p:sp>
        <p:nvSpPr>
          <p:cNvPr id="233" name="Google Shape;233;p31"/>
          <p:cNvSpPr txBox="1"/>
          <p:nvPr/>
        </p:nvSpPr>
        <p:spPr>
          <a:xfrm>
            <a:off x="6064100" y="1601625"/>
            <a:ext cx="1640400" cy="400200"/>
          </a:xfrm>
          <a:prstGeom prst="rect">
            <a:avLst/>
          </a:prstGeom>
          <a:noFill/>
          <a:ln w="28575" cap="flat" cmpd="sng">
            <a:solidFill>
              <a:srgbClr val="F5C43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F5C43F"/>
                </a:solidFill>
                <a:highlight>
                  <a:schemeClr val="lt1"/>
                </a:highlight>
                <a:latin typeface="Georgia"/>
                <a:ea typeface="Georgia"/>
                <a:cs typeface="Georgia"/>
                <a:sym typeface="Georgia"/>
              </a:rPr>
              <a:t>Elasticity: 2.68</a:t>
            </a:r>
            <a:endParaRPr>
              <a:solidFill>
                <a:srgbClr val="F5C43F"/>
              </a:solidFill>
              <a:highlight>
                <a:schemeClr val="lt1"/>
              </a:highlight>
              <a:latin typeface="Georgia"/>
              <a:ea typeface="Georgia"/>
              <a:cs typeface="Georgia"/>
              <a:sym typeface="Georgia"/>
            </a:endParaRPr>
          </a:p>
        </p:txBody>
      </p:sp>
      <p:sp>
        <p:nvSpPr>
          <p:cNvPr id="234" name="Google Shape;234;p31"/>
          <p:cNvSpPr txBox="1"/>
          <p:nvPr/>
        </p:nvSpPr>
        <p:spPr>
          <a:xfrm>
            <a:off x="5504450" y="1152475"/>
            <a:ext cx="2759700" cy="400200"/>
          </a:xfrm>
          <a:prstGeom prst="rect">
            <a:avLst/>
          </a:prstGeom>
          <a:noFill/>
          <a:ln w="28575" cap="flat" cmpd="sng">
            <a:solidFill>
              <a:srgbClr val="F5C43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F5C43F"/>
                </a:solidFill>
                <a:latin typeface="Georgia"/>
                <a:ea typeface="Georgia"/>
                <a:cs typeface="Georgia"/>
                <a:sym typeface="Georgia"/>
              </a:rPr>
              <a:t>Poor Man’s Pepper Steak</a:t>
            </a:r>
            <a:endParaRPr>
              <a:solidFill>
                <a:srgbClr val="F5C43F"/>
              </a:solidFill>
              <a:latin typeface="Georgia"/>
              <a:ea typeface="Georgia"/>
              <a:cs typeface="Georgia"/>
              <a:sym typeface="Georgia"/>
            </a:endParaRPr>
          </a:p>
        </p:txBody>
      </p:sp>
      <p:sp>
        <p:nvSpPr>
          <p:cNvPr id="235" name="Google Shape;235;p31"/>
          <p:cNvSpPr txBox="1"/>
          <p:nvPr/>
        </p:nvSpPr>
        <p:spPr>
          <a:xfrm>
            <a:off x="6064100" y="2826350"/>
            <a:ext cx="1640400" cy="400200"/>
          </a:xfrm>
          <a:prstGeom prst="rect">
            <a:avLst/>
          </a:prstGeom>
          <a:noFill/>
          <a:ln w="28575" cap="flat" cmpd="sng">
            <a:solidFill>
              <a:srgbClr val="F5C43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F5C43F"/>
                </a:solidFill>
                <a:highlight>
                  <a:schemeClr val="lt1"/>
                </a:highlight>
                <a:latin typeface="Georgia"/>
                <a:ea typeface="Georgia"/>
                <a:cs typeface="Georgia"/>
                <a:sym typeface="Georgia"/>
              </a:rPr>
              <a:t>Elasticity: 2.66</a:t>
            </a:r>
            <a:endParaRPr>
              <a:solidFill>
                <a:srgbClr val="F5C43F"/>
              </a:solidFill>
              <a:highlight>
                <a:schemeClr val="lt1"/>
              </a:highlight>
              <a:latin typeface="Georgia"/>
              <a:ea typeface="Georgia"/>
              <a:cs typeface="Georgia"/>
              <a:sym typeface="Georgia"/>
            </a:endParaRPr>
          </a:p>
        </p:txBody>
      </p:sp>
      <p:sp>
        <p:nvSpPr>
          <p:cNvPr id="236" name="Google Shape;236;p31"/>
          <p:cNvSpPr txBox="1"/>
          <p:nvPr/>
        </p:nvSpPr>
        <p:spPr>
          <a:xfrm>
            <a:off x="5640200" y="2371650"/>
            <a:ext cx="2488200" cy="400200"/>
          </a:xfrm>
          <a:prstGeom prst="rect">
            <a:avLst/>
          </a:prstGeom>
          <a:noFill/>
          <a:ln w="28575" cap="flat" cmpd="sng">
            <a:solidFill>
              <a:srgbClr val="F5C43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F5C43F"/>
                </a:solidFill>
                <a:highlight>
                  <a:schemeClr val="lt1"/>
                </a:highlight>
                <a:latin typeface="Georgia"/>
                <a:ea typeface="Georgia"/>
                <a:cs typeface="Georgia"/>
                <a:sym typeface="Georgia"/>
              </a:rPr>
              <a:t>Medallions of Filet Mignon</a:t>
            </a:r>
            <a:endParaRPr>
              <a:solidFill>
                <a:srgbClr val="F5C43F"/>
              </a:solidFill>
              <a:highlight>
                <a:schemeClr val="lt1"/>
              </a:highlight>
              <a:latin typeface="Georgia"/>
              <a:ea typeface="Georgia"/>
              <a:cs typeface="Georgia"/>
              <a:sym typeface="Georgia"/>
            </a:endParaRPr>
          </a:p>
        </p:txBody>
      </p:sp>
      <p:sp>
        <p:nvSpPr>
          <p:cNvPr id="237" name="Google Shape;237;p31"/>
          <p:cNvSpPr txBox="1"/>
          <p:nvPr/>
        </p:nvSpPr>
        <p:spPr>
          <a:xfrm>
            <a:off x="6064100" y="4051075"/>
            <a:ext cx="1640400" cy="400200"/>
          </a:xfrm>
          <a:prstGeom prst="rect">
            <a:avLst/>
          </a:prstGeom>
          <a:noFill/>
          <a:ln w="28575" cap="flat" cmpd="sng">
            <a:solidFill>
              <a:srgbClr val="F5C43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F5C43F"/>
                </a:solidFill>
                <a:highlight>
                  <a:schemeClr val="lt1"/>
                </a:highlight>
                <a:latin typeface="Georgia"/>
                <a:ea typeface="Georgia"/>
                <a:cs typeface="Georgia"/>
                <a:sym typeface="Georgia"/>
              </a:rPr>
              <a:t>Elasticity: 2.69</a:t>
            </a:r>
            <a:endParaRPr>
              <a:solidFill>
                <a:srgbClr val="F5C43F"/>
              </a:solidFill>
              <a:highlight>
                <a:schemeClr val="lt1"/>
              </a:highlight>
              <a:latin typeface="Georgia"/>
              <a:ea typeface="Georgia"/>
              <a:cs typeface="Georgia"/>
              <a:sym typeface="Georgia"/>
            </a:endParaRPr>
          </a:p>
        </p:txBody>
      </p:sp>
      <p:sp>
        <p:nvSpPr>
          <p:cNvPr id="238" name="Google Shape;238;p31"/>
          <p:cNvSpPr txBox="1"/>
          <p:nvPr/>
        </p:nvSpPr>
        <p:spPr>
          <a:xfrm>
            <a:off x="5368550" y="3590825"/>
            <a:ext cx="3031500" cy="400200"/>
          </a:xfrm>
          <a:prstGeom prst="rect">
            <a:avLst/>
          </a:prstGeom>
          <a:noFill/>
          <a:ln w="28575" cap="flat" cmpd="sng">
            <a:solidFill>
              <a:srgbClr val="F5C43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F5C43F"/>
                </a:solidFill>
                <a:highlight>
                  <a:schemeClr val="lt1"/>
                </a:highlight>
                <a:latin typeface="Georgia"/>
                <a:ea typeface="Georgia"/>
                <a:cs typeface="Georgia"/>
                <a:sym typeface="Georgia"/>
              </a:rPr>
              <a:t>Dal Rae Famous Pepper Steak</a:t>
            </a:r>
            <a:endParaRPr>
              <a:solidFill>
                <a:srgbClr val="F5C43F"/>
              </a:solidFill>
              <a:highlight>
                <a:schemeClr val="lt1"/>
              </a:highlight>
              <a:latin typeface="Georgia"/>
              <a:ea typeface="Georgia"/>
              <a:cs typeface="Georgia"/>
              <a:sym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5C43F"/>
                </a:solidFill>
                <a:latin typeface="Old Standard TT"/>
                <a:ea typeface="Old Standard TT"/>
                <a:cs typeface="Old Standard TT"/>
                <a:sym typeface="Old Standard TT"/>
              </a:rPr>
              <a:t>Agenda</a:t>
            </a:r>
            <a:endParaRPr>
              <a:solidFill>
                <a:srgbClr val="F5C43F"/>
              </a:solidFill>
              <a:latin typeface="Old Standard TT"/>
              <a:ea typeface="Old Standard TT"/>
              <a:cs typeface="Old Standard TT"/>
              <a:sym typeface="Old Standard TT"/>
            </a:endParaRPr>
          </a:p>
        </p:txBody>
      </p:sp>
      <p:sp>
        <p:nvSpPr>
          <p:cNvPr id="65" name="Google Shape;65;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20000"/>
          </a:bodyPr>
          <a:lstStyle/>
          <a:p>
            <a:pPr marL="457200" lvl="0" indent="-328453" algn="l" rtl="0">
              <a:lnSpc>
                <a:spcPct val="150000"/>
              </a:lnSpc>
              <a:spcBef>
                <a:spcPts val="0"/>
              </a:spcBef>
              <a:spcAft>
                <a:spcPts val="0"/>
              </a:spcAft>
              <a:buClr>
                <a:srgbClr val="F5C43F"/>
              </a:buClr>
              <a:buSzPct val="100000"/>
              <a:buFont typeface="Georgia"/>
              <a:buChar char="●"/>
            </a:pPr>
            <a:r>
              <a:rPr lang="en" sz="1700">
                <a:solidFill>
                  <a:srgbClr val="F5C43F"/>
                </a:solidFill>
                <a:latin typeface="Georgia"/>
                <a:ea typeface="Georgia"/>
                <a:cs typeface="Georgia"/>
                <a:sym typeface="Georgia"/>
              </a:rPr>
              <a:t>Background &amp; Current Situation</a:t>
            </a:r>
            <a:endParaRPr sz="1700">
              <a:solidFill>
                <a:srgbClr val="F5C43F"/>
              </a:solidFill>
              <a:latin typeface="Georgia"/>
              <a:ea typeface="Georgia"/>
              <a:cs typeface="Georgia"/>
              <a:sym typeface="Georgia"/>
            </a:endParaRPr>
          </a:p>
          <a:p>
            <a:pPr marL="457200" lvl="0" indent="-328453" algn="l" rtl="0">
              <a:lnSpc>
                <a:spcPct val="150000"/>
              </a:lnSpc>
              <a:spcBef>
                <a:spcPts val="0"/>
              </a:spcBef>
              <a:spcAft>
                <a:spcPts val="0"/>
              </a:spcAft>
              <a:buClr>
                <a:srgbClr val="F5C43F"/>
              </a:buClr>
              <a:buSzPct val="100000"/>
              <a:buFont typeface="Georgia"/>
              <a:buChar char="●"/>
            </a:pPr>
            <a:r>
              <a:rPr lang="en" sz="1700">
                <a:solidFill>
                  <a:srgbClr val="F5C43F"/>
                </a:solidFill>
                <a:latin typeface="Georgia"/>
                <a:ea typeface="Georgia"/>
                <a:cs typeface="Georgia"/>
                <a:sym typeface="Georgia"/>
              </a:rPr>
              <a:t>Metric of Interest</a:t>
            </a:r>
            <a:endParaRPr sz="1700">
              <a:solidFill>
                <a:srgbClr val="F5C43F"/>
              </a:solidFill>
              <a:latin typeface="Georgia"/>
              <a:ea typeface="Georgia"/>
              <a:cs typeface="Georgia"/>
              <a:sym typeface="Georgia"/>
            </a:endParaRPr>
          </a:p>
          <a:p>
            <a:pPr marL="457200" lvl="0" indent="-328453" algn="l" rtl="0">
              <a:lnSpc>
                <a:spcPct val="150000"/>
              </a:lnSpc>
              <a:spcBef>
                <a:spcPts val="0"/>
              </a:spcBef>
              <a:spcAft>
                <a:spcPts val="0"/>
              </a:spcAft>
              <a:buClr>
                <a:srgbClr val="F5C43F"/>
              </a:buClr>
              <a:buSzPct val="100000"/>
              <a:buFont typeface="Georgia"/>
              <a:buChar char="●"/>
            </a:pPr>
            <a:r>
              <a:rPr lang="en" sz="1700">
                <a:solidFill>
                  <a:srgbClr val="F5C43F"/>
                </a:solidFill>
                <a:latin typeface="Georgia"/>
                <a:ea typeface="Georgia"/>
                <a:cs typeface="Georgia"/>
                <a:sym typeface="Georgia"/>
              </a:rPr>
              <a:t>Problem Statement</a:t>
            </a:r>
            <a:endParaRPr sz="1700">
              <a:solidFill>
                <a:srgbClr val="F5C43F"/>
              </a:solidFill>
              <a:latin typeface="Georgia"/>
              <a:ea typeface="Georgia"/>
              <a:cs typeface="Georgia"/>
              <a:sym typeface="Georgia"/>
            </a:endParaRPr>
          </a:p>
          <a:p>
            <a:pPr marL="457200" lvl="0" indent="-328453" algn="l" rtl="0">
              <a:lnSpc>
                <a:spcPct val="150000"/>
              </a:lnSpc>
              <a:spcBef>
                <a:spcPts val="0"/>
              </a:spcBef>
              <a:spcAft>
                <a:spcPts val="0"/>
              </a:spcAft>
              <a:buClr>
                <a:srgbClr val="F5C43F"/>
              </a:buClr>
              <a:buSzPct val="100000"/>
              <a:buFont typeface="Georgia"/>
              <a:buChar char="●"/>
            </a:pPr>
            <a:r>
              <a:rPr lang="en" sz="1700">
                <a:solidFill>
                  <a:srgbClr val="F5C43F"/>
                </a:solidFill>
                <a:latin typeface="Georgia"/>
                <a:ea typeface="Georgia"/>
                <a:cs typeface="Georgia"/>
                <a:sym typeface="Georgia"/>
              </a:rPr>
              <a:t>Research Method &amp; Analysis</a:t>
            </a:r>
            <a:endParaRPr sz="1700">
              <a:solidFill>
                <a:srgbClr val="F5C43F"/>
              </a:solidFill>
              <a:latin typeface="Georgia"/>
              <a:ea typeface="Georgia"/>
              <a:cs typeface="Georgia"/>
              <a:sym typeface="Georgia"/>
            </a:endParaRPr>
          </a:p>
          <a:p>
            <a:pPr marL="457200" lvl="0" indent="-328453" algn="l" rtl="0">
              <a:lnSpc>
                <a:spcPct val="150000"/>
              </a:lnSpc>
              <a:spcBef>
                <a:spcPts val="0"/>
              </a:spcBef>
              <a:spcAft>
                <a:spcPts val="0"/>
              </a:spcAft>
              <a:buClr>
                <a:srgbClr val="F5C43F"/>
              </a:buClr>
              <a:buSzPct val="100000"/>
              <a:buFont typeface="Georgia"/>
              <a:buChar char="●"/>
            </a:pPr>
            <a:r>
              <a:rPr lang="en" sz="1700">
                <a:solidFill>
                  <a:srgbClr val="F5C43F"/>
                </a:solidFill>
                <a:latin typeface="Georgia"/>
                <a:ea typeface="Georgia"/>
                <a:cs typeface="Georgia"/>
                <a:sym typeface="Georgia"/>
              </a:rPr>
              <a:t>Customer Sentiment-Based Solution</a:t>
            </a:r>
            <a:endParaRPr sz="1700">
              <a:solidFill>
                <a:srgbClr val="F5C43F"/>
              </a:solidFill>
              <a:latin typeface="Georgia"/>
              <a:ea typeface="Georgia"/>
              <a:cs typeface="Georgia"/>
              <a:sym typeface="Georgia"/>
            </a:endParaRPr>
          </a:p>
          <a:p>
            <a:pPr marL="457200" lvl="0" indent="-328453" algn="l" rtl="0">
              <a:lnSpc>
                <a:spcPct val="150000"/>
              </a:lnSpc>
              <a:spcBef>
                <a:spcPts val="0"/>
              </a:spcBef>
              <a:spcAft>
                <a:spcPts val="0"/>
              </a:spcAft>
              <a:buClr>
                <a:srgbClr val="F5C43F"/>
              </a:buClr>
              <a:buSzPct val="100000"/>
              <a:buFont typeface="Georgia"/>
              <a:buChar char="●"/>
            </a:pPr>
            <a:r>
              <a:rPr lang="en" sz="1700">
                <a:solidFill>
                  <a:srgbClr val="F5C43F"/>
                </a:solidFill>
                <a:latin typeface="Georgia"/>
                <a:ea typeface="Georgia"/>
                <a:cs typeface="Georgia"/>
                <a:sym typeface="Georgia"/>
              </a:rPr>
              <a:t>Model Selection</a:t>
            </a:r>
            <a:endParaRPr sz="1700">
              <a:solidFill>
                <a:srgbClr val="F5C43F"/>
              </a:solidFill>
              <a:latin typeface="Georgia"/>
              <a:ea typeface="Georgia"/>
              <a:cs typeface="Georgia"/>
              <a:sym typeface="Georgia"/>
            </a:endParaRPr>
          </a:p>
          <a:p>
            <a:pPr marL="457200" lvl="0" indent="-328453" algn="l" rtl="0">
              <a:lnSpc>
                <a:spcPct val="150000"/>
              </a:lnSpc>
              <a:spcBef>
                <a:spcPts val="0"/>
              </a:spcBef>
              <a:spcAft>
                <a:spcPts val="0"/>
              </a:spcAft>
              <a:buClr>
                <a:srgbClr val="F5C43F"/>
              </a:buClr>
              <a:buSzPct val="100000"/>
              <a:buFont typeface="Georgia"/>
              <a:buChar char="●"/>
            </a:pPr>
            <a:r>
              <a:rPr lang="en" sz="1700">
                <a:solidFill>
                  <a:srgbClr val="F5C43F"/>
                </a:solidFill>
                <a:latin typeface="Georgia"/>
                <a:ea typeface="Georgia"/>
                <a:cs typeface="Georgia"/>
                <a:sym typeface="Georgia"/>
              </a:rPr>
              <a:t>Model Results &amp; Visualization</a:t>
            </a:r>
            <a:endParaRPr sz="1700">
              <a:solidFill>
                <a:srgbClr val="F5C43F"/>
              </a:solidFill>
              <a:latin typeface="Georgia"/>
              <a:ea typeface="Georgia"/>
              <a:cs typeface="Georgia"/>
              <a:sym typeface="Georgia"/>
            </a:endParaRPr>
          </a:p>
          <a:p>
            <a:pPr marL="457200" lvl="0" indent="-328453" algn="l" rtl="0">
              <a:lnSpc>
                <a:spcPct val="150000"/>
              </a:lnSpc>
              <a:spcBef>
                <a:spcPts val="0"/>
              </a:spcBef>
              <a:spcAft>
                <a:spcPts val="0"/>
              </a:spcAft>
              <a:buClr>
                <a:srgbClr val="F5C43F"/>
              </a:buClr>
              <a:buSzPct val="100000"/>
              <a:buFont typeface="Georgia"/>
              <a:buChar char="●"/>
            </a:pPr>
            <a:r>
              <a:rPr lang="en" sz="1700">
                <a:solidFill>
                  <a:srgbClr val="F5C43F"/>
                </a:solidFill>
                <a:latin typeface="Georgia"/>
                <a:ea typeface="Georgia"/>
                <a:cs typeface="Georgia"/>
                <a:sym typeface="Georgia"/>
              </a:rPr>
              <a:t>Results Interpretation &amp; Conclusions</a:t>
            </a:r>
            <a:endParaRPr sz="1700">
              <a:solidFill>
                <a:srgbClr val="F5C43F"/>
              </a:solidFill>
              <a:latin typeface="Georgia"/>
              <a:ea typeface="Georgia"/>
              <a:cs typeface="Georgia"/>
              <a:sym typeface="Georgia"/>
            </a:endParaRPr>
          </a:p>
          <a:p>
            <a:pPr marL="457200" lvl="0" indent="-328453" algn="l" rtl="0">
              <a:lnSpc>
                <a:spcPct val="150000"/>
              </a:lnSpc>
              <a:spcBef>
                <a:spcPts val="0"/>
              </a:spcBef>
              <a:spcAft>
                <a:spcPts val="0"/>
              </a:spcAft>
              <a:buClr>
                <a:srgbClr val="F5C43F"/>
              </a:buClr>
              <a:buSzPct val="100000"/>
              <a:buFont typeface="Georgia"/>
              <a:buChar char="●"/>
            </a:pPr>
            <a:r>
              <a:rPr lang="en" sz="1700">
                <a:solidFill>
                  <a:srgbClr val="F5C43F"/>
                </a:solidFill>
                <a:latin typeface="Georgia"/>
                <a:ea typeface="Georgia"/>
                <a:cs typeface="Georgia"/>
                <a:sym typeface="Georgia"/>
              </a:rPr>
              <a:t>Situational Comparison</a:t>
            </a:r>
            <a:endParaRPr sz="1700">
              <a:solidFill>
                <a:srgbClr val="F5C43F"/>
              </a:solidFill>
              <a:latin typeface="Georgia"/>
              <a:ea typeface="Georgia"/>
              <a:cs typeface="Georgia"/>
              <a:sym typeface="Georgia"/>
            </a:endParaRPr>
          </a:p>
          <a:p>
            <a:pPr marL="457200" lvl="0" indent="-328453" algn="l" rtl="0">
              <a:lnSpc>
                <a:spcPct val="150000"/>
              </a:lnSpc>
              <a:spcBef>
                <a:spcPts val="0"/>
              </a:spcBef>
              <a:spcAft>
                <a:spcPts val="0"/>
              </a:spcAft>
              <a:buClr>
                <a:srgbClr val="F5C43F"/>
              </a:buClr>
              <a:buSzPct val="100000"/>
              <a:buFont typeface="Georgia"/>
              <a:buChar char="●"/>
            </a:pPr>
            <a:r>
              <a:rPr lang="en" sz="1700">
                <a:solidFill>
                  <a:srgbClr val="F5C43F"/>
                </a:solidFill>
                <a:latin typeface="Georgia"/>
                <a:ea typeface="Georgia"/>
                <a:cs typeface="Georgia"/>
                <a:sym typeface="Georgia"/>
              </a:rPr>
              <a:t>Recommendations</a:t>
            </a:r>
            <a:endParaRPr sz="1700">
              <a:solidFill>
                <a:srgbClr val="F5C43F"/>
              </a:solidFill>
              <a:latin typeface="Georgia"/>
              <a:ea typeface="Georgia"/>
              <a:cs typeface="Georgia"/>
              <a:sym typeface="Georgia"/>
            </a:endParaRPr>
          </a:p>
        </p:txBody>
      </p:sp>
      <p:pic>
        <p:nvPicPr>
          <p:cNvPr id="66" name="Google Shape;66;p14"/>
          <p:cNvPicPr preferRelativeResize="0"/>
          <p:nvPr/>
        </p:nvPicPr>
        <p:blipFill>
          <a:blip r:embed="rId3">
            <a:alphaModFix/>
          </a:blip>
          <a:stretch>
            <a:fillRect/>
          </a:stretch>
        </p:blipFill>
        <p:spPr>
          <a:xfrm>
            <a:off x="5089425" y="1483775"/>
            <a:ext cx="3261088" cy="2399100"/>
          </a:xfrm>
          <a:prstGeom prst="rect">
            <a:avLst/>
          </a:prstGeom>
          <a:noFill/>
          <a:ln w="76200" cap="flat" cmpd="sng">
            <a:solidFill>
              <a:srgbClr val="F5C43F"/>
            </a:solidFill>
            <a:prstDash val="solid"/>
            <a:round/>
            <a:headEnd type="none" w="sm" len="sm"/>
            <a:tailEnd type="none" w="sm" len="sm"/>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3" name="Google Shape;243;p32" descr="Forms response chart. Question title: Low Price Tier: Poor Man's Pepper Steak - Current Price ($22.75). Number of responses: ." title="Low Price Tier: Poor Man's Pepper Steak - Current Price ($22.75)"/>
          <p:cNvPicPr preferRelativeResize="0"/>
          <p:nvPr/>
        </p:nvPicPr>
        <p:blipFill>
          <a:blip r:embed="rId3">
            <a:alphaModFix/>
          </a:blip>
          <a:stretch>
            <a:fillRect/>
          </a:stretch>
        </p:blipFill>
        <p:spPr>
          <a:xfrm>
            <a:off x="113600" y="50650"/>
            <a:ext cx="8839204" cy="1648719"/>
          </a:xfrm>
          <a:prstGeom prst="rect">
            <a:avLst/>
          </a:prstGeom>
          <a:noFill/>
          <a:ln>
            <a:noFill/>
          </a:ln>
        </p:spPr>
      </p:pic>
      <p:pic>
        <p:nvPicPr>
          <p:cNvPr id="244" name="Google Shape;244;p32" descr="Forms response chart. Question title: Medium Price Tier: Medallions of Filet Mignon - Current Price ($44.00). Number of responses: ." title="Medium Price Tier: Medallions of Filet Mignon - Current Price ($44.00)"/>
          <p:cNvPicPr preferRelativeResize="0"/>
          <p:nvPr/>
        </p:nvPicPr>
        <p:blipFill>
          <a:blip r:embed="rId4">
            <a:alphaModFix/>
          </a:blip>
          <a:stretch>
            <a:fillRect/>
          </a:stretch>
        </p:blipFill>
        <p:spPr>
          <a:xfrm>
            <a:off x="113600" y="1753419"/>
            <a:ext cx="8839204" cy="1648719"/>
          </a:xfrm>
          <a:prstGeom prst="rect">
            <a:avLst/>
          </a:prstGeom>
          <a:noFill/>
          <a:ln>
            <a:noFill/>
          </a:ln>
        </p:spPr>
      </p:pic>
      <p:pic>
        <p:nvPicPr>
          <p:cNvPr id="245" name="Google Shape;245;p32" descr="Forms response chart. Question title: High Price Tier: Dal Rae Famous Pepper Steak (12oz) - Current Price ($69.50). Number of responses: ." title="High Price Tier: Dal Rae Famous Pepper Steak (12oz) - Current Price ($69.50)"/>
          <p:cNvPicPr preferRelativeResize="0"/>
          <p:nvPr/>
        </p:nvPicPr>
        <p:blipFill>
          <a:blip r:embed="rId5">
            <a:alphaModFix/>
          </a:blip>
          <a:stretch>
            <a:fillRect/>
          </a:stretch>
        </p:blipFill>
        <p:spPr>
          <a:xfrm>
            <a:off x="113600" y="3456175"/>
            <a:ext cx="8839199" cy="164871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5C43F"/>
                </a:solidFill>
                <a:latin typeface="Old Standard TT"/>
                <a:ea typeface="Old Standard TT"/>
                <a:cs typeface="Old Standard TT"/>
                <a:sym typeface="Old Standard TT"/>
              </a:rPr>
              <a:t>Results: Demographics</a:t>
            </a:r>
            <a:endParaRPr/>
          </a:p>
        </p:txBody>
      </p:sp>
      <p:sp>
        <p:nvSpPr>
          <p:cNvPr id="251" name="Google Shape;251;p33"/>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Clr>
                <a:srgbClr val="F5C43F"/>
              </a:buClr>
              <a:buSzPts val="1800"/>
              <a:buFont typeface="Georgia"/>
              <a:buChar char="●"/>
            </a:pPr>
            <a:r>
              <a:rPr lang="en">
                <a:solidFill>
                  <a:srgbClr val="F5C43F"/>
                </a:solidFill>
                <a:latin typeface="Georgia"/>
                <a:ea typeface="Georgia"/>
                <a:cs typeface="Georgia"/>
                <a:sym typeface="Georgia"/>
              </a:rPr>
              <a:t>62% of our respondents shared the following characteristics:</a:t>
            </a:r>
            <a:endParaRPr>
              <a:solidFill>
                <a:srgbClr val="F5C43F"/>
              </a:solidFill>
              <a:latin typeface="Georgia"/>
              <a:ea typeface="Georgia"/>
              <a:cs typeface="Georgia"/>
              <a:sym typeface="Georgia"/>
            </a:endParaRPr>
          </a:p>
          <a:p>
            <a:pPr marL="914400" lvl="1" indent="-317500" algn="l" rtl="0">
              <a:spcBef>
                <a:spcPts val="0"/>
              </a:spcBef>
              <a:spcAft>
                <a:spcPts val="0"/>
              </a:spcAft>
              <a:buClr>
                <a:srgbClr val="F5C43F"/>
              </a:buClr>
              <a:buSzPts val="1400"/>
              <a:buFont typeface="Georgia"/>
              <a:buChar char="○"/>
            </a:pPr>
            <a:r>
              <a:rPr lang="en">
                <a:solidFill>
                  <a:srgbClr val="F5C43F"/>
                </a:solidFill>
                <a:latin typeface="Georgia"/>
                <a:ea typeface="Georgia"/>
                <a:cs typeface="Georgia"/>
                <a:sym typeface="Georgia"/>
              </a:rPr>
              <a:t>had an annual income of over $200,000</a:t>
            </a:r>
            <a:endParaRPr>
              <a:solidFill>
                <a:srgbClr val="F5C43F"/>
              </a:solidFill>
              <a:latin typeface="Georgia"/>
              <a:ea typeface="Georgia"/>
              <a:cs typeface="Georgia"/>
              <a:sym typeface="Georgia"/>
            </a:endParaRPr>
          </a:p>
          <a:p>
            <a:pPr marL="1371600" lvl="2" indent="-317500" algn="l" rtl="0">
              <a:spcBef>
                <a:spcPts val="0"/>
              </a:spcBef>
              <a:spcAft>
                <a:spcPts val="0"/>
              </a:spcAft>
              <a:buClr>
                <a:srgbClr val="F5C43F"/>
              </a:buClr>
              <a:buSzPts val="1400"/>
              <a:buFont typeface="Georgia"/>
              <a:buChar char="■"/>
            </a:pPr>
            <a:r>
              <a:rPr lang="en">
                <a:solidFill>
                  <a:srgbClr val="F5C43F"/>
                </a:solidFill>
                <a:latin typeface="Georgia"/>
                <a:ea typeface="Georgia"/>
                <a:cs typeface="Georgia"/>
                <a:sym typeface="Georgia"/>
              </a:rPr>
              <a:t>Affirms our belief that the customer base has high amounts of discretionary income</a:t>
            </a:r>
            <a:endParaRPr>
              <a:solidFill>
                <a:srgbClr val="F5C43F"/>
              </a:solidFill>
              <a:latin typeface="Georgia"/>
              <a:ea typeface="Georgia"/>
              <a:cs typeface="Georgia"/>
              <a:sym typeface="Georgia"/>
            </a:endParaRPr>
          </a:p>
          <a:p>
            <a:pPr marL="914400" lvl="1" indent="-317500" algn="l" rtl="0">
              <a:spcBef>
                <a:spcPts val="0"/>
              </a:spcBef>
              <a:spcAft>
                <a:spcPts val="0"/>
              </a:spcAft>
              <a:buClr>
                <a:srgbClr val="F5C43F"/>
              </a:buClr>
              <a:buSzPts val="1400"/>
              <a:buFont typeface="Georgia"/>
              <a:buChar char="○"/>
            </a:pPr>
            <a:r>
              <a:rPr lang="en">
                <a:solidFill>
                  <a:srgbClr val="F5C43F"/>
                </a:solidFill>
                <a:latin typeface="Georgia"/>
                <a:ea typeface="Georgia"/>
                <a:cs typeface="Georgia"/>
                <a:sym typeface="Georgia"/>
              </a:rPr>
              <a:t>were over the age of 50 years old</a:t>
            </a:r>
            <a:endParaRPr>
              <a:solidFill>
                <a:srgbClr val="F5C43F"/>
              </a:solidFill>
              <a:latin typeface="Georgia"/>
              <a:ea typeface="Georgia"/>
              <a:cs typeface="Georgia"/>
              <a:sym typeface="Georgia"/>
            </a:endParaRPr>
          </a:p>
          <a:p>
            <a:pPr marL="914400" lvl="1" indent="-317500" algn="l" rtl="0">
              <a:spcBef>
                <a:spcPts val="0"/>
              </a:spcBef>
              <a:spcAft>
                <a:spcPts val="0"/>
              </a:spcAft>
              <a:buClr>
                <a:srgbClr val="F5C43F"/>
              </a:buClr>
              <a:buSzPts val="1400"/>
              <a:buFont typeface="Georgia"/>
              <a:buChar char="○"/>
            </a:pPr>
            <a:r>
              <a:rPr lang="en">
                <a:solidFill>
                  <a:srgbClr val="F5C43F"/>
                </a:solidFill>
                <a:latin typeface="Georgia"/>
                <a:ea typeface="Georgia"/>
                <a:cs typeface="Georgia"/>
                <a:sym typeface="Georgia"/>
              </a:rPr>
              <a:t>male  </a:t>
            </a:r>
            <a:endParaRPr>
              <a:solidFill>
                <a:srgbClr val="F5C43F"/>
              </a:solidFill>
              <a:latin typeface="Georgia"/>
              <a:ea typeface="Georgia"/>
              <a:cs typeface="Georgia"/>
              <a:sym typeface="Georgia"/>
            </a:endParaRPr>
          </a:p>
          <a:p>
            <a:pPr marL="457200" lvl="0" indent="-342900" algn="l" rtl="0">
              <a:spcBef>
                <a:spcPts val="0"/>
              </a:spcBef>
              <a:spcAft>
                <a:spcPts val="0"/>
              </a:spcAft>
              <a:buClr>
                <a:srgbClr val="F5C43F"/>
              </a:buClr>
              <a:buSzPts val="1800"/>
              <a:buFont typeface="Georgia"/>
              <a:buChar char="●"/>
            </a:pPr>
            <a:r>
              <a:rPr lang="en">
                <a:solidFill>
                  <a:srgbClr val="F5C43F"/>
                </a:solidFill>
                <a:latin typeface="Georgia"/>
                <a:ea typeface="Georgia"/>
                <a:cs typeface="Georgia"/>
                <a:sym typeface="Georgia"/>
              </a:rPr>
              <a:t>These findings support the historical perception of the customer base management holds</a:t>
            </a:r>
            <a:endParaRPr>
              <a:solidFill>
                <a:srgbClr val="F5C43F"/>
              </a:solidFill>
              <a:latin typeface="Georgia"/>
              <a:ea typeface="Georgia"/>
              <a:cs typeface="Georgia"/>
              <a:sym typeface="Georgia"/>
            </a:endParaRPr>
          </a:p>
        </p:txBody>
      </p:sp>
      <p:pic>
        <p:nvPicPr>
          <p:cNvPr id="252" name="Google Shape;252;p33" descr="Forms response chart. Question title: Into which of these age brackets do you best fit?. Number of responses: 16 responses." title="Into which of these age brackets do you best fit?"/>
          <p:cNvPicPr preferRelativeResize="0"/>
          <p:nvPr/>
        </p:nvPicPr>
        <p:blipFill>
          <a:blip r:embed="rId3">
            <a:alphaModFix/>
          </a:blip>
          <a:stretch>
            <a:fillRect/>
          </a:stretch>
        </p:blipFill>
        <p:spPr>
          <a:xfrm>
            <a:off x="4572000" y="1673725"/>
            <a:ext cx="4267203" cy="1796059"/>
          </a:xfrm>
          <a:prstGeom prst="rect">
            <a:avLst/>
          </a:prstGeom>
          <a:noFill/>
          <a:ln w="28575" cap="flat" cmpd="sng">
            <a:solidFill>
              <a:srgbClr val="F5C43F"/>
            </a:solidFill>
            <a:prstDash val="solid"/>
            <a:round/>
            <a:headEnd type="none" w="sm" len="sm"/>
            <a:tailEnd type="none" w="sm" len="sm"/>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5C43F"/>
                </a:solidFill>
                <a:latin typeface="Old Standard TT"/>
                <a:ea typeface="Old Standard TT"/>
                <a:cs typeface="Old Standard TT"/>
                <a:sym typeface="Old Standard TT"/>
              </a:rPr>
              <a:t>Aloha Point of Sale Data (POS)</a:t>
            </a:r>
            <a:endParaRPr/>
          </a:p>
        </p:txBody>
      </p:sp>
      <p:sp>
        <p:nvSpPr>
          <p:cNvPr id="258" name="Google Shape;258;p34"/>
          <p:cNvSpPr txBox="1">
            <a:spLocks noGrp="1"/>
          </p:cNvSpPr>
          <p:nvPr>
            <p:ph type="body" idx="1"/>
          </p:nvPr>
        </p:nvSpPr>
        <p:spPr>
          <a:xfrm>
            <a:off x="311700" y="1152475"/>
            <a:ext cx="4260300" cy="36579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Clr>
                <a:srgbClr val="F5C43F"/>
              </a:buClr>
              <a:buSzPts val="1300"/>
              <a:buFont typeface="Georgia"/>
              <a:buChar char="●"/>
            </a:pPr>
            <a:r>
              <a:rPr lang="en" sz="1300">
                <a:solidFill>
                  <a:srgbClr val="F5C43F"/>
                </a:solidFill>
                <a:latin typeface="Georgia"/>
                <a:ea typeface="Georgia"/>
                <a:cs typeface="Georgia"/>
                <a:sym typeface="Georgia"/>
              </a:rPr>
              <a:t>Seeking to confirm the accuracy of our survey results, we decided to compare survey respondents stated dining frequency with actual POS order frequency</a:t>
            </a:r>
            <a:endParaRPr sz="1300">
              <a:solidFill>
                <a:srgbClr val="F5C43F"/>
              </a:solidFill>
              <a:latin typeface="Georgia"/>
              <a:ea typeface="Georgia"/>
              <a:cs typeface="Georgia"/>
              <a:sym typeface="Georgia"/>
            </a:endParaRPr>
          </a:p>
          <a:p>
            <a:pPr marL="914400" lvl="1" indent="-311150" algn="l" rtl="0">
              <a:spcBef>
                <a:spcPts val="0"/>
              </a:spcBef>
              <a:spcAft>
                <a:spcPts val="0"/>
              </a:spcAft>
              <a:buClr>
                <a:srgbClr val="F5C43F"/>
              </a:buClr>
              <a:buSzPts val="1300"/>
              <a:buFont typeface="Georgia"/>
              <a:buChar char="○"/>
            </a:pPr>
            <a:r>
              <a:rPr lang="en" sz="1300">
                <a:solidFill>
                  <a:srgbClr val="F5C43F"/>
                </a:solidFill>
                <a:latin typeface="Georgia"/>
                <a:ea typeface="Georgia"/>
                <a:cs typeface="Georgia"/>
                <a:sym typeface="Georgia"/>
              </a:rPr>
              <a:t>We accessed secondary sales data from the Dal Rae Aloha Point of Sale System dating back to 2018</a:t>
            </a:r>
            <a:endParaRPr sz="1300">
              <a:solidFill>
                <a:srgbClr val="F5C43F"/>
              </a:solidFill>
              <a:latin typeface="Georgia"/>
              <a:ea typeface="Georgia"/>
              <a:cs typeface="Georgia"/>
              <a:sym typeface="Georgia"/>
            </a:endParaRPr>
          </a:p>
          <a:p>
            <a:pPr marL="914400" lvl="1" indent="-311150" algn="l" rtl="0">
              <a:spcBef>
                <a:spcPts val="0"/>
              </a:spcBef>
              <a:spcAft>
                <a:spcPts val="0"/>
              </a:spcAft>
              <a:buClr>
                <a:srgbClr val="F5C43F"/>
              </a:buClr>
              <a:buSzPts val="1300"/>
              <a:buFont typeface="Georgia"/>
              <a:buChar char="○"/>
            </a:pPr>
            <a:r>
              <a:rPr lang="en" sz="1300">
                <a:solidFill>
                  <a:srgbClr val="F5C43F"/>
                </a:solidFill>
                <a:latin typeface="Georgia"/>
                <a:ea typeface="Georgia"/>
                <a:cs typeface="Georgia"/>
                <a:sym typeface="Georgia"/>
              </a:rPr>
              <a:t>The elasticity of each </a:t>
            </a:r>
            <a:r>
              <a:rPr lang="en" sz="1250">
                <a:solidFill>
                  <a:srgbClr val="F5C43F"/>
                </a:solidFill>
                <a:latin typeface="Georgia"/>
                <a:ea typeface="Georgia"/>
                <a:cs typeface="Georgia"/>
                <a:sym typeface="Georgia"/>
              </a:rPr>
              <a:t>entr</a:t>
            </a:r>
            <a:r>
              <a:rPr lang="en" sz="1250">
                <a:solidFill>
                  <a:srgbClr val="F5C43F"/>
                </a:solidFill>
                <a:highlight>
                  <a:srgbClr val="202124"/>
                </a:highlight>
                <a:latin typeface="Georgia"/>
                <a:ea typeface="Georgia"/>
                <a:cs typeface="Georgia"/>
                <a:sym typeface="Georgia"/>
              </a:rPr>
              <a:t>ée</a:t>
            </a:r>
            <a:r>
              <a:rPr lang="en" sz="1300">
                <a:solidFill>
                  <a:srgbClr val="F5C43F"/>
                </a:solidFill>
                <a:latin typeface="Georgia"/>
                <a:ea typeface="Georgia"/>
                <a:cs typeface="Georgia"/>
                <a:sym typeface="Georgia"/>
              </a:rPr>
              <a:t> studied varied dramatically, unlike results from our survey </a:t>
            </a:r>
            <a:endParaRPr sz="1300">
              <a:solidFill>
                <a:srgbClr val="F5C43F"/>
              </a:solidFill>
              <a:latin typeface="Georgia"/>
              <a:ea typeface="Georgia"/>
              <a:cs typeface="Georgia"/>
              <a:sym typeface="Georgia"/>
            </a:endParaRPr>
          </a:p>
          <a:p>
            <a:pPr marL="1371600" lvl="2" indent="-311150" algn="l" rtl="0">
              <a:spcBef>
                <a:spcPts val="0"/>
              </a:spcBef>
              <a:spcAft>
                <a:spcPts val="0"/>
              </a:spcAft>
              <a:buClr>
                <a:srgbClr val="F5C43F"/>
              </a:buClr>
              <a:buSzPts val="1300"/>
              <a:buFont typeface="Georgia"/>
              <a:buChar char="■"/>
            </a:pPr>
            <a:r>
              <a:rPr lang="en" sz="1300">
                <a:solidFill>
                  <a:srgbClr val="F5C43F"/>
                </a:solidFill>
                <a:latin typeface="Georgia"/>
                <a:ea typeface="Georgia"/>
                <a:cs typeface="Georgia"/>
                <a:sym typeface="Georgia"/>
              </a:rPr>
              <a:t>Low Price Tier: 1.07</a:t>
            </a:r>
            <a:endParaRPr sz="1300">
              <a:solidFill>
                <a:srgbClr val="F5C43F"/>
              </a:solidFill>
              <a:latin typeface="Georgia"/>
              <a:ea typeface="Georgia"/>
              <a:cs typeface="Georgia"/>
              <a:sym typeface="Georgia"/>
            </a:endParaRPr>
          </a:p>
          <a:p>
            <a:pPr marL="1371600" lvl="2" indent="-311150" algn="l" rtl="0">
              <a:spcBef>
                <a:spcPts val="0"/>
              </a:spcBef>
              <a:spcAft>
                <a:spcPts val="0"/>
              </a:spcAft>
              <a:buClr>
                <a:srgbClr val="F5C43F"/>
              </a:buClr>
              <a:buSzPts val="1300"/>
              <a:buFont typeface="Georgia"/>
              <a:buChar char="■"/>
            </a:pPr>
            <a:r>
              <a:rPr lang="en" sz="1300">
                <a:solidFill>
                  <a:srgbClr val="F5C43F"/>
                </a:solidFill>
                <a:latin typeface="Georgia"/>
                <a:ea typeface="Georgia"/>
                <a:cs typeface="Georgia"/>
                <a:sym typeface="Georgia"/>
              </a:rPr>
              <a:t>Medium Price Tier: 0.36</a:t>
            </a:r>
            <a:endParaRPr sz="1300">
              <a:solidFill>
                <a:srgbClr val="F5C43F"/>
              </a:solidFill>
              <a:latin typeface="Georgia"/>
              <a:ea typeface="Georgia"/>
              <a:cs typeface="Georgia"/>
              <a:sym typeface="Georgia"/>
            </a:endParaRPr>
          </a:p>
          <a:p>
            <a:pPr marL="1371600" lvl="2" indent="-311150" algn="l" rtl="0">
              <a:spcBef>
                <a:spcPts val="0"/>
              </a:spcBef>
              <a:spcAft>
                <a:spcPts val="0"/>
              </a:spcAft>
              <a:buClr>
                <a:srgbClr val="F5C43F"/>
              </a:buClr>
              <a:buSzPts val="1300"/>
              <a:buFont typeface="Georgia"/>
              <a:buChar char="■"/>
            </a:pPr>
            <a:r>
              <a:rPr lang="en" sz="1300">
                <a:solidFill>
                  <a:srgbClr val="F5C43F"/>
                </a:solidFill>
                <a:latin typeface="Georgia"/>
                <a:ea typeface="Georgia"/>
                <a:cs typeface="Georgia"/>
                <a:sym typeface="Georgia"/>
              </a:rPr>
              <a:t>High Price Tier: 0.22</a:t>
            </a:r>
            <a:endParaRPr sz="1300">
              <a:solidFill>
                <a:srgbClr val="F5C43F"/>
              </a:solidFill>
              <a:latin typeface="Georgia"/>
              <a:ea typeface="Georgia"/>
              <a:cs typeface="Georgia"/>
              <a:sym typeface="Georgia"/>
            </a:endParaRPr>
          </a:p>
        </p:txBody>
      </p:sp>
      <p:pic>
        <p:nvPicPr>
          <p:cNvPr id="259" name="Google Shape;259;p34"/>
          <p:cNvPicPr preferRelativeResize="0"/>
          <p:nvPr/>
        </p:nvPicPr>
        <p:blipFill>
          <a:blip r:embed="rId3">
            <a:alphaModFix/>
          </a:blip>
          <a:stretch>
            <a:fillRect/>
          </a:stretch>
        </p:blipFill>
        <p:spPr>
          <a:xfrm>
            <a:off x="4692450" y="1263326"/>
            <a:ext cx="4139850" cy="23286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5C43F"/>
                </a:solidFill>
                <a:latin typeface="Old Standard TT"/>
                <a:ea typeface="Old Standard TT"/>
                <a:cs typeface="Old Standard TT"/>
                <a:sym typeface="Old Standard TT"/>
              </a:rPr>
              <a:t>Customer Sentiment-Based Solution</a:t>
            </a:r>
            <a:endParaRPr>
              <a:solidFill>
                <a:srgbClr val="F5C43F"/>
              </a:solidFill>
              <a:latin typeface="Old Standard TT"/>
              <a:ea typeface="Old Standard TT"/>
              <a:cs typeface="Old Standard TT"/>
              <a:sym typeface="Old Standard TT"/>
            </a:endParaRPr>
          </a:p>
        </p:txBody>
      </p:sp>
      <p:sp>
        <p:nvSpPr>
          <p:cNvPr id="265" name="Google Shape;265;p35"/>
          <p:cNvSpPr txBox="1">
            <a:spLocks noGrp="1"/>
          </p:cNvSpPr>
          <p:nvPr>
            <p:ph type="body" idx="1"/>
          </p:nvPr>
        </p:nvSpPr>
        <p:spPr>
          <a:xfrm>
            <a:off x="311700" y="1152475"/>
            <a:ext cx="4554000" cy="3857400"/>
          </a:xfrm>
          <a:prstGeom prst="rect">
            <a:avLst/>
          </a:prstGeom>
        </p:spPr>
        <p:txBody>
          <a:bodyPr spcFirstLastPara="1" wrap="square" lIns="91425" tIns="91425" rIns="91425" bIns="91425" anchor="t" anchorCtr="0">
            <a:normAutofit fontScale="85000" lnSpcReduction="20000"/>
          </a:bodyPr>
          <a:lstStyle/>
          <a:p>
            <a:pPr marL="457200" lvl="0" indent="-298767" algn="l" rtl="0">
              <a:lnSpc>
                <a:spcPct val="150000"/>
              </a:lnSpc>
              <a:spcBef>
                <a:spcPts val="0"/>
              </a:spcBef>
              <a:spcAft>
                <a:spcPts val="0"/>
              </a:spcAft>
              <a:buClr>
                <a:srgbClr val="F5C43F"/>
              </a:buClr>
              <a:buSzPct val="100000"/>
              <a:buFont typeface="Georgia"/>
              <a:buChar char="●"/>
            </a:pPr>
            <a:r>
              <a:rPr lang="en" sz="1300">
                <a:solidFill>
                  <a:srgbClr val="F5C43F"/>
                </a:solidFill>
                <a:latin typeface="Georgia"/>
                <a:ea typeface="Georgia"/>
                <a:cs typeface="Georgia"/>
                <a:sym typeface="Georgia"/>
              </a:rPr>
              <a:t>We synthesized all of the information that we learned from our primary and secondary research, considering the bias that came from each source</a:t>
            </a:r>
            <a:endParaRPr sz="1300">
              <a:solidFill>
                <a:srgbClr val="F5C43F"/>
              </a:solidFill>
              <a:latin typeface="Georgia"/>
              <a:ea typeface="Georgia"/>
              <a:cs typeface="Georgia"/>
              <a:sym typeface="Georgia"/>
            </a:endParaRPr>
          </a:p>
          <a:p>
            <a:pPr marL="457200" lvl="0" indent="-298767" algn="l" rtl="0">
              <a:lnSpc>
                <a:spcPct val="150000"/>
              </a:lnSpc>
              <a:spcBef>
                <a:spcPts val="0"/>
              </a:spcBef>
              <a:spcAft>
                <a:spcPts val="0"/>
              </a:spcAft>
              <a:buClr>
                <a:srgbClr val="F5C43F"/>
              </a:buClr>
              <a:buSzPct val="100000"/>
              <a:buFont typeface="Georgia"/>
              <a:buChar char="●"/>
            </a:pPr>
            <a:r>
              <a:rPr lang="en" sz="1300">
                <a:solidFill>
                  <a:srgbClr val="F5C43F"/>
                </a:solidFill>
                <a:latin typeface="Georgia"/>
                <a:ea typeface="Georgia"/>
                <a:cs typeface="Georgia"/>
                <a:sym typeface="Georgia"/>
              </a:rPr>
              <a:t>We determined that the best course of action to ensure the Dal Rae restaurants continued profitability would be a combination of menu price adjustment, portion size reduction, and removal of included </a:t>
            </a:r>
            <a:r>
              <a:rPr lang="en" sz="1250">
                <a:solidFill>
                  <a:srgbClr val="F5C43F"/>
                </a:solidFill>
                <a:latin typeface="Georgia"/>
                <a:ea typeface="Georgia"/>
                <a:cs typeface="Georgia"/>
                <a:sym typeface="Georgia"/>
              </a:rPr>
              <a:t>entr</a:t>
            </a:r>
            <a:r>
              <a:rPr lang="en" sz="1250">
                <a:solidFill>
                  <a:srgbClr val="F5C43F"/>
                </a:solidFill>
                <a:highlight>
                  <a:srgbClr val="202124"/>
                </a:highlight>
                <a:latin typeface="Georgia"/>
                <a:ea typeface="Georgia"/>
                <a:cs typeface="Georgia"/>
                <a:sym typeface="Georgia"/>
              </a:rPr>
              <a:t>ée</a:t>
            </a:r>
            <a:r>
              <a:rPr lang="en" sz="1300">
                <a:solidFill>
                  <a:srgbClr val="F5C43F"/>
                </a:solidFill>
                <a:latin typeface="Georgia"/>
                <a:ea typeface="Georgia"/>
                <a:cs typeface="Georgia"/>
                <a:sym typeface="Georgia"/>
              </a:rPr>
              <a:t> sides for these reasons:</a:t>
            </a:r>
            <a:endParaRPr sz="1300">
              <a:solidFill>
                <a:srgbClr val="F5C43F"/>
              </a:solidFill>
              <a:latin typeface="Georgia"/>
              <a:ea typeface="Georgia"/>
              <a:cs typeface="Georgia"/>
              <a:sym typeface="Georgia"/>
            </a:endParaRPr>
          </a:p>
          <a:p>
            <a:pPr marL="914400" lvl="1" indent="-298767" algn="l" rtl="0">
              <a:lnSpc>
                <a:spcPct val="150000"/>
              </a:lnSpc>
              <a:spcBef>
                <a:spcPts val="0"/>
              </a:spcBef>
              <a:spcAft>
                <a:spcPts val="0"/>
              </a:spcAft>
              <a:buClr>
                <a:srgbClr val="F5C43F"/>
              </a:buClr>
              <a:buSzPct val="100000"/>
              <a:buFont typeface="Georgia"/>
              <a:buChar char="○"/>
            </a:pPr>
            <a:r>
              <a:rPr lang="en" sz="1300">
                <a:solidFill>
                  <a:srgbClr val="F5C43F"/>
                </a:solidFill>
                <a:latin typeface="Georgia"/>
                <a:ea typeface="Georgia"/>
                <a:cs typeface="Georgia"/>
                <a:sym typeface="Georgia"/>
              </a:rPr>
              <a:t>Customers indicated they would be most tolerant to these approaches overall in our customer trade off sensitivity survey section </a:t>
            </a:r>
            <a:endParaRPr sz="1300">
              <a:solidFill>
                <a:srgbClr val="F5C43F"/>
              </a:solidFill>
              <a:latin typeface="Georgia"/>
              <a:ea typeface="Georgia"/>
              <a:cs typeface="Georgia"/>
              <a:sym typeface="Georgia"/>
            </a:endParaRPr>
          </a:p>
          <a:p>
            <a:pPr marL="914400" lvl="1" indent="-298767" algn="l" rtl="0">
              <a:lnSpc>
                <a:spcPct val="150000"/>
              </a:lnSpc>
              <a:spcBef>
                <a:spcPts val="0"/>
              </a:spcBef>
              <a:spcAft>
                <a:spcPts val="0"/>
              </a:spcAft>
              <a:buClr>
                <a:srgbClr val="F5C43F"/>
              </a:buClr>
              <a:buSzPct val="100000"/>
              <a:buFont typeface="Georgia"/>
              <a:buChar char="○"/>
            </a:pPr>
            <a:r>
              <a:rPr lang="en" sz="1300">
                <a:solidFill>
                  <a:srgbClr val="F5C43F"/>
                </a:solidFill>
                <a:latin typeface="Georgia"/>
                <a:ea typeface="Georgia"/>
                <a:cs typeface="Georgia"/>
                <a:sym typeface="Georgia"/>
              </a:rPr>
              <a:t>POS data reliably predicts that medium and high priced </a:t>
            </a:r>
            <a:r>
              <a:rPr lang="en" sz="1250">
                <a:solidFill>
                  <a:srgbClr val="F5C43F"/>
                </a:solidFill>
                <a:latin typeface="Georgia"/>
                <a:ea typeface="Georgia"/>
                <a:cs typeface="Georgia"/>
                <a:sym typeface="Georgia"/>
              </a:rPr>
              <a:t>entr</a:t>
            </a:r>
            <a:r>
              <a:rPr lang="en" sz="1250">
                <a:solidFill>
                  <a:srgbClr val="F5C43F"/>
                </a:solidFill>
                <a:highlight>
                  <a:srgbClr val="202124"/>
                </a:highlight>
                <a:latin typeface="Georgia"/>
                <a:ea typeface="Georgia"/>
                <a:cs typeface="Georgia"/>
                <a:sym typeface="Georgia"/>
              </a:rPr>
              <a:t>ée</a:t>
            </a:r>
            <a:r>
              <a:rPr lang="en" sz="1250">
                <a:solidFill>
                  <a:srgbClr val="F5C43F"/>
                </a:solidFill>
                <a:latin typeface="Georgia"/>
                <a:ea typeface="Georgia"/>
                <a:cs typeface="Georgia"/>
                <a:sym typeface="Georgia"/>
              </a:rPr>
              <a:t>s</a:t>
            </a:r>
            <a:r>
              <a:rPr lang="en" sz="1300">
                <a:solidFill>
                  <a:srgbClr val="F5C43F"/>
                </a:solidFill>
                <a:latin typeface="Georgia"/>
                <a:ea typeface="Georgia"/>
                <a:cs typeface="Georgia"/>
                <a:sym typeface="Georgia"/>
              </a:rPr>
              <a:t> are highly inelastic, while survey data gives us an estimation of upper pricing bound</a:t>
            </a:r>
            <a:endParaRPr sz="1300">
              <a:solidFill>
                <a:srgbClr val="F5C43F"/>
              </a:solidFill>
              <a:latin typeface="Georgia"/>
              <a:ea typeface="Georgia"/>
              <a:cs typeface="Georgia"/>
              <a:sym typeface="Georgia"/>
            </a:endParaRPr>
          </a:p>
          <a:p>
            <a:pPr marL="914400" lvl="1" indent="-298767" algn="l" rtl="0">
              <a:lnSpc>
                <a:spcPct val="150000"/>
              </a:lnSpc>
              <a:spcBef>
                <a:spcPts val="0"/>
              </a:spcBef>
              <a:spcAft>
                <a:spcPts val="0"/>
              </a:spcAft>
              <a:buClr>
                <a:srgbClr val="F5C43F"/>
              </a:buClr>
              <a:buSzPct val="100000"/>
              <a:buFont typeface="Georgia"/>
              <a:buChar char="○"/>
            </a:pPr>
            <a:r>
              <a:rPr lang="en" sz="1300">
                <a:solidFill>
                  <a:srgbClr val="F5C43F"/>
                </a:solidFill>
                <a:latin typeface="Georgia"/>
                <a:ea typeface="Georgia"/>
                <a:cs typeface="Georgia"/>
                <a:sym typeface="Georgia"/>
              </a:rPr>
              <a:t>Most competitors require customers to pay extra for sides on top of the price of the </a:t>
            </a:r>
            <a:r>
              <a:rPr lang="en" sz="1250">
                <a:solidFill>
                  <a:srgbClr val="F5C43F"/>
                </a:solidFill>
                <a:latin typeface="Georgia"/>
                <a:ea typeface="Georgia"/>
                <a:cs typeface="Georgia"/>
                <a:sym typeface="Georgia"/>
              </a:rPr>
              <a:t>entr</a:t>
            </a:r>
            <a:r>
              <a:rPr lang="en" sz="1250">
                <a:solidFill>
                  <a:srgbClr val="F5C43F"/>
                </a:solidFill>
                <a:highlight>
                  <a:srgbClr val="202124"/>
                </a:highlight>
                <a:latin typeface="Georgia"/>
                <a:ea typeface="Georgia"/>
                <a:cs typeface="Georgia"/>
                <a:sym typeface="Georgia"/>
              </a:rPr>
              <a:t>ée</a:t>
            </a:r>
            <a:r>
              <a:rPr lang="en" sz="1300">
                <a:solidFill>
                  <a:srgbClr val="F5C43F"/>
                </a:solidFill>
                <a:latin typeface="Georgia"/>
                <a:ea typeface="Georgia"/>
                <a:cs typeface="Georgia"/>
                <a:sym typeface="Georgia"/>
              </a:rPr>
              <a:t>, this gives the Dal Rae wiggle room </a:t>
            </a:r>
            <a:endParaRPr sz="1300">
              <a:solidFill>
                <a:srgbClr val="F5C43F"/>
              </a:solidFill>
              <a:latin typeface="Georgia"/>
              <a:ea typeface="Georgia"/>
              <a:cs typeface="Georgia"/>
              <a:sym typeface="Georgia"/>
            </a:endParaRPr>
          </a:p>
        </p:txBody>
      </p:sp>
      <p:pic>
        <p:nvPicPr>
          <p:cNvPr id="266" name="Google Shape;266;p35"/>
          <p:cNvPicPr preferRelativeResize="0"/>
          <p:nvPr/>
        </p:nvPicPr>
        <p:blipFill>
          <a:blip r:embed="rId3">
            <a:alphaModFix/>
          </a:blip>
          <a:stretch>
            <a:fillRect/>
          </a:stretch>
        </p:blipFill>
        <p:spPr>
          <a:xfrm>
            <a:off x="5580650" y="1152475"/>
            <a:ext cx="2610275" cy="3367250"/>
          </a:xfrm>
          <a:prstGeom prst="rect">
            <a:avLst/>
          </a:prstGeom>
          <a:noFill/>
          <a:ln w="28575" cap="flat" cmpd="sng">
            <a:solidFill>
              <a:srgbClr val="F5C43F"/>
            </a:solidFill>
            <a:prstDash val="solid"/>
            <a:round/>
            <a:headEnd type="none" w="sm" len="sm"/>
            <a:tailEnd type="none" w="sm" len="sm"/>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5C43F"/>
                </a:solidFill>
                <a:latin typeface="Old Standard TT"/>
                <a:ea typeface="Old Standard TT"/>
                <a:cs typeface="Old Standard TT"/>
                <a:sym typeface="Old Standard TT"/>
              </a:rPr>
              <a:t>Model Selection: Demand-Based &amp; Markup Pricing</a:t>
            </a:r>
            <a:endParaRPr>
              <a:solidFill>
                <a:srgbClr val="F5C43F"/>
              </a:solidFill>
              <a:latin typeface="Old Standard TT"/>
              <a:ea typeface="Old Standard TT"/>
              <a:cs typeface="Old Standard TT"/>
              <a:sym typeface="Old Standard TT"/>
            </a:endParaRPr>
          </a:p>
        </p:txBody>
      </p:sp>
      <p:sp>
        <p:nvSpPr>
          <p:cNvPr id="272" name="Google Shape;272;p36"/>
          <p:cNvSpPr txBox="1">
            <a:spLocks noGrp="1"/>
          </p:cNvSpPr>
          <p:nvPr>
            <p:ph type="body" idx="1"/>
          </p:nvPr>
        </p:nvSpPr>
        <p:spPr>
          <a:xfrm>
            <a:off x="110825" y="1017725"/>
            <a:ext cx="5014200" cy="4014300"/>
          </a:xfrm>
          <a:prstGeom prst="rect">
            <a:avLst/>
          </a:prstGeom>
        </p:spPr>
        <p:txBody>
          <a:bodyPr spcFirstLastPara="1" wrap="square" lIns="91425" tIns="91425" rIns="91425" bIns="91425" anchor="t" anchorCtr="0">
            <a:normAutofit fontScale="70000" lnSpcReduction="20000"/>
          </a:bodyPr>
          <a:lstStyle/>
          <a:p>
            <a:pPr marL="457200" lvl="0" indent="-286385" algn="l" rtl="0">
              <a:lnSpc>
                <a:spcPct val="150000"/>
              </a:lnSpc>
              <a:spcBef>
                <a:spcPts val="0"/>
              </a:spcBef>
              <a:spcAft>
                <a:spcPts val="0"/>
              </a:spcAft>
              <a:buClr>
                <a:srgbClr val="F5C43F"/>
              </a:buClr>
              <a:buSzPct val="100000"/>
              <a:buFont typeface="Georgia"/>
              <a:buChar char="●"/>
            </a:pPr>
            <a:r>
              <a:rPr lang="en" sz="1300">
                <a:solidFill>
                  <a:srgbClr val="F5C43F"/>
                </a:solidFill>
                <a:latin typeface="Georgia"/>
                <a:ea typeface="Georgia"/>
                <a:cs typeface="Georgia"/>
                <a:sym typeface="Georgia"/>
              </a:rPr>
              <a:t>We have selected two models to help ensure the Dal Rae’s contributions margins can be brought back to 75%</a:t>
            </a:r>
            <a:endParaRPr sz="1300">
              <a:solidFill>
                <a:srgbClr val="F5C43F"/>
              </a:solidFill>
              <a:latin typeface="Georgia"/>
              <a:ea typeface="Georgia"/>
              <a:cs typeface="Georgia"/>
              <a:sym typeface="Georgia"/>
            </a:endParaRPr>
          </a:p>
          <a:p>
            <a:pPr marL="914400" lvl="1" indent="-286385" algn="l" rtl="0">
              <a:lnSpc>
                <a:spcPct val="150000"/>
              </a:lnSpc>
              <a:spcBef>
                <a:spcPts val="0"/>
              </a:spcBef>
              <a:spcAft>
                <a:spcPts val="0"/>
              </a:spcAft>
              <a:buClr>
                <a:srgbClr val="F5C43F"/>
              </a:buClr>
              <a:buSzPct val="100000"/>
              <a:buFont typeface="Georgia"/>
              <a:buChar char="○"/>
            </a:pPr>
            <a:r>
              <a:rPr lang="en" sz="1300">
                <a:solidFill>
                  <a:srgbClr val="F5C43F"/>
                </a:solidFill>
                <a:latin typeface="Georgia"/>
                <a:ea typeface="Georgia"/>
                <a:cs typeface="Georgia"/>
                <a:sym typeface="Georgia"/>
              </a:rPr>
              <a:t>We will utilize Demand-Based Pricing to assist the Dal Rae in achieving their desired Markup Price</a:t>
            </a:r>
            <a:endParaRPr sz="1300">
              <a:solidFill>
                <a:srgbClr val="F5C43F"/>
              </a:solidFill>
              <a:latin typeface="Georgia"/>
              <a:ea typeface="Georgia"/>
              <a:cs typeface="Georgia"/>
              <a:sym typeface="Georgia"/>
            </a:endParaRPr>
          </a:p>
          <a:p>
            <a:pPr marL="457200" lvl="0" indent="-286385" algn="l" rtl="0">
              <a:lnSpc>
                <a:spcPct val="150000"/>
              </a:lnSpc>
              <a:spcBef>
                <a:spcPts val="0"/>
              </a:spcBef>
              <a:spcAft>
                <a:spcPts val="0"/>
              </a:spcAft>
              <a:buClr>
                <a:srgbClr val="F5C43F"/>
              </a:buClr>
              <a:buSzPct val="100000"/>
              <a:buFont typeface="Georgia"/>
              <a:buChar char="●"/>
            </a:pPr>
            <a:r>
              <a:rPr lang="en" sz="1300">
                <a:solidFill>
                  <a:srgbClr val="F5C43F"/>
                </a:solidFill>
                <a:latin typeface="Georgia"/>
                <a:ea typeface="Georgia"/>
                <a:cs typeface="Georgia"/>
                <a:sym typeface="Georgia"/>
              </a:rPr>
              <a:t>Demand-Based Pricing expands on the concept of elasticity that we have already used to evaluate how the percentage in quantity demanded changes in response to a percentage change in price </a:t>
            </a:r>
            <a:endParaRPr sz="1300">
              <a:solidFill>
                <a:srgbClr val="F5C43F"/>
              </a:solidFill>
              <a:latin typeface="Georgia"/>
              <a:ea typeface="Georgia"/>
              <a:cs typeface="Georgia"/>
              <a:sym typeface="Georgia"/>
            </a:endParaRPr>
          </a:p>
          <a:p>
            <a:pPr marL="457200" lvl="0" indent="-286385" algn="l" rtl="0">
              <a:lnSpc>
                <a:spcPct val="150000"/>
              </a:lnSpc>
              <a:spcBef>
                <a:spcPts val="0"/>
              </a:spcBef>
              <a:spcAft>
                <a:spcPts val="0"/>
              </a:spcAft>
              <a:buClr>
                <a:srgbClr val="F5C43F"/>
              </a:buClr>
              <a:buSzPct val="100000"/>
              <a:buFont typeface="Georgia"/>
              <a:buChar char="●"/>
            </a:pPr>
            <a:r>
              <a:rPr lang="en" sz="1300">
                <a:solidFill>
                  <a:srgbClr val="F5C43F"/>
                </a:solidFill>
                <a:latin typeface="Georgia"/>
                <a:ea typeface="Georgia"/>
                <a:cs typeface="Georgia"/>
                <a:sym typeface="Georgia"/>
              </a:rPr>
              <a:t>Limitation: Because Dal Rae has always priced their </a:t>
            </a:r>
            <a:r>
              <a:rPr lang="en" sz="1250">
                <a:solidFill>
                  <a:srgbClr val="F5C43F"/>
                </a:solidFill>
                <a:latin typeface="Georgia"/>
                <a:ea typeface="Georgia"/>
                <a:cs typeface="Georgia"/>
                <a:sym typeface="Georgia"/>
              </a:rPr>
              <a:t>entr</a:t>
            </a:r>
            <a:r>
              <a:rPr lang="en" sz="1250">
                <a:solidFill>
                  <a:srgbClr val="F5C43F"/>
                </a:solidFill>
                <a:highlight>
                  <a:srgbClr val="202124"/>
                </a:highlight>
                <a:latin typeface="Georgia"/>
                <a:ea typeface="Georgia"/>
                <a:cs typeface="Georgia"/>
                <a:sym typeface="Georgia"/>
              </a:rPr>
              <a:t>ée</a:t>
            </a:r>
            <a:r>
              <a:rPr lang="en" sz="1250">
                <a:solidFill>
                  <a:srgbClr val="F5C43F"/>
                </a:solidFill>
                <a:latin typeface="Georgia"/>
                <a:ea typeface="Georgia"/>
                <a:cs typeface="Georgia"/>
                <a:sym typeface="Georgia"/>
              </a:rPr>
              <a:t>s </a:t>
            </a:r>
            <a:r>
              <a:rPr lang="en" sz="1300">
                <a:solidFill>
                  <a:srgbClr val="F5C43F"/>
                </a:solidFill>
                <a:latin typeface="Georgia"/>
                <a:ea typeface="Georgia"/>
                <a:cs typeface="Georgia"/>
                <a:sym typeface="Georgia"/>
              </a:rPr>
              <a:t>using a combination of Markup and Going Rate Pricing, menu prices presented in POS data have always reflected the fair value of the market</a:t>
            </a:r>
            <a:endParaRPr sz="1300">
              <a:solidFill>
                <a:srgbClr val="F5C43F"/>
              </a:solidFill>
              <a:latin typeface="Georgia"/>
              <a:ea typeface="Georgia"/>
              <a:cs typeface="Georgia"/>
              <a:sym typeface="Georgia"/>
            </a:endParaRPr>
          </a:p>
          <a:p>
            <a:pPr marL="914400" lvl="1" indent="-286385" algn="l" rtl="0">
              <a:lnSpc>
                <a:spcPct val="150000"/>
              </a:lnSpc>
              <a:spcBef>
                <a:spcPts val="0"/>
              </a:spcBef>
              <a:spcAft>
                <a:spcPts val="0"/>
              </a:spcAft>
              <a:buClr>
                <a:srgbClr val="F5C43F"/>
              </a:buClr>
              <a:buSzPct val="100000"/>
              <a:buFont typeface="Georgia"/>
              <a:buChar char="○"/>
            </a:pPr>
            <a:r>
              <a:rPr lang="en" sz="1300">
                <a:solidFill>
                  <a:srgbClr val="F5C43F"/>
                </a:solidFill>
                <a:latin typeface="Georgia"/>
                <a:ea typeface="Georgia"/>
                <a:cs typeface="Georgia"/>
                <a:sym typeface="Georgia"/>
              </a:rPr>
              <a:t>Increasing prices beyond a perceived fair value threshold could lead to a steep drop in sales despite POS model extrapolations </a:t>
            </a:r>
            <a:endParaRPr sz="1300">
              <a:solidFill>
                <a:srgbClr val="F5C43F"/>
              </a:solidFill>
              <a:latin typeface="Georgia"/>
              <a:ea typeface="Georgia"/>
              <a:cs typeface="Georgia"/>
              <a:sym typeface="Georgia"/>
            </a:endParaRPr>
          </a:p>
          <a:p>
            <a:pPr marL="457200" lvl="0" indent="-286385" algn="l" rtl="0">
              <a:lnSpc>
                <a:spcPct val="150000"/>
              </a:lnSpc>
              <a:spcBef>
                <a:spcPts val="0"/>
              </a:spcBef>
              <a:spcAft>
                <a:spcPts val="0"/>
              </a:spcAft>
              <a:buClr>
                <a:srgbClr val="F5C43F"/>
              </a:buClr>
              <a:buSzPct val="100000"/>
              <a:buFont typeface="Georgia"/>
              <a:buChar char="●"/>
            </a:pPr>
            <a:r>
              <a:rPr lang="en" sz="1300">
                <a:solidFill>
                  <a:srgbClr val="F5C43F"/>
                </a:solidFill>
                <a:latin typeface="Georgia"/>
                <a:ea typeface="Georgia"/>
                <a:cs typeface="Georgia"/>
                <a:sym typeface="Georgia"/>
              </a:rPr>
              <a:t>Triangulation Remedy:</a:t>
            </a:r>
            <a:endParaRPr sz="1300">
              <a:solidFill>
                <a:srgbClr val="F5C43F"/>
              </a:solidFill>
              <a:latin typeface="Georgia"/>
              <a:ea typeface="Georgia"/>
              <a:cs typeface="Georgia"/>
              <a:sym typeface="Georgia"/>
            </a:endParaRPr>
          </a:p>
          <a:p>
            <a:pPr marL="914400" lvl="1" indent="-286385" algn="l" rtl="0">
              <a:lnSpc>
                <a:spcPct val="150000"/>
              </a:lnSpc>
              <a:spcBef>
                <a:spcPts val="0"/>
              </a:spcBef>
              <a:spcAft>
                <a:spcPts val="0"/>
              </a:spcAft>
              <a:buClr>
                <a:srgbClr val="F5C43F"/>
              </a:buClr>
              <a:buSzPct val="100000"/>
              <a:buFont typeface="Georgia"/>
              <a:buChar char="○"/>
            </a:pPr>
            <a:r>
              <a:rPr lang="en" sz="1300">
                <a:solidFill>
                  <a:srgbClr val="F5C43F"/>
                </a:solidFill>
                <a:latin typeface="Georgia"/>
                <a:ea typeface="Georgia"/>
                <a:cs typeface="Georgia"/>
                <a:sym typeface="Georgia"/>
              </a:rPr>
              <a:t>For the price levels that the Dal Rae has served </a:t>
            </a:r>
            <a:r>
              <a:rPr lang="en" sz="1250">
                <a:solidFill>
                  <a:srgbClr val="F5C43F"/>
                </a:solidFill>
                <a:latin typeface="Georgia"/>
                <a:ea typeface="Georgia"/>
                <a:cs typeface="Georgia"/>
                <a:sym typeface="Georgia"/>
              </a:rPr>
              <a:t>entr</a:t>
            </a:r>
            <a:r>
              <a:rPr lang="en" sz="1250">
                <a:solidFill>
                  <a:srgbClr val="F5C43F"/>
                </a:solidFill>
                <a:highlight>
                  <a:srgbClr val="202124"/>
                </a:highlight>
                <a:latin typeface="Georgia"/>
                <a:ea typeface="Georgia"/>
                <a:cs typeface="Georgia"/>
                <a:sym typeface="Georgia"/>
              </a:rPr>
              <a:t>ée</a:t>
            </a:r>
            <a:r>
              <a:rPr lang="en" sz="1250">
                <a:solidFill>
                  <a:srgbClr val="F5C43F"/>
                </a:solidFill>
                <a:latin typeface="Georgia"/>
                <a:ea typeface="Georgia"/>
                <a:cs typeface="Georgia"/>
                <a:sym typeface="Georgia"/>
              </a:rPr>
              <a:t>s</a:t>
            </a:r>
            <a:r>
              <a:rPr lang="en" sz="1300">
                <a:solidFill>
                  <a:srgbClr val="F5C43F"/>
                </a:solidFill>
                <a:latin typeface="Georgia"/>
                <a:ea typeface="Georgia"/>
                <a:cs typeface="Georgia"/>
                <a:sym typeface="Georgia"/>
              </a:rPr>
              <a:t> in the past, we have reliable POS data to forecast sales</a:t>
            </a:r>
            <a:endParaRPr sz="1300">
              <a:solidFill>
                <a:srgbClr val="F5C43F"/>
              </a:solidFill>
              <a:latin typeface="Georgia"/>
              <a:ea typeface="Georgia"/>
              <a:cs typeface="Georgia"/>
              <a:sym typeface="Georgia"/>
            </a:endParaRPr>
          </a:p>
          <a:p>
            <a:pPr marL="914400" lvl="1" indent="-286385" algn="l" rtl="0">
              <a:lnSpc>
                <a:spcPct val="150000"/>
              </a:lnSpc>
              <a:spcBef>
                <a:spcPts val="0"/>
              </a:spcBef>
              <a:spcAft>
                <a:spcPts val="0"/>
              </a:spcAft>
              <a:buClr>
                <a:srgbClr val="F5C43F"/>
              </a:buClr>
              <a:buSzPct val="100000"/>
              <a:buFont typeface="Georgia"/>
              <a:buChar char="○"/>
            </a:pPr>
            <a:r>
              <a:rPr lang="en" sz="1300">
                <a:solidFill>
                  <a:srgbClr val="F5C43F"/>
                </a:solidFill>
                <a:latin typeface="Georgia"/>
                <a:ea typeface="Georgia"/>
                <a:cs typeface="Georgia"/>
                <a:sym typeface="Georgia"/>
              </a:rPr>
              <a:t>For price levels that are higher than the Dal Rae has ever charged for their </a:t>
            </a:r>
            <a:r>
              <a:rPr lang="en" sz="1250">
                <a:solidFill>
                  <a:srgbClr val="F5C43F"/>
                </a:solidFill>
                <a:latin typeface="Georgia"/>
                <a:ea typeface="Georgia"/>
                <a:cs typeface="Georgia"/>
                <a:sym typeface="Georgia"/>
              </a:rPr>
              <a:t>entr</a:t>
            </a:r>
            <a:r>
              <a:rPr lang="en" sz="1250">
                <a:solidFill>
                  <a:srgbClr val="F5C43F"/>
                </a:solidFill>
                <a:highlight>
                  <a:srgbClr val="202124"/>
                </a:highlight>
                <a:latin typeface="Georgia"/>
                <a:ea typeface="Georgia"/>
                <a:cs typeface="Georgia"/>
                <a:sym typeface="Georgia"/>
              </a:rPr>
              <a:t>ée</a:t>
            </a:r>
            <a:r>
              <a:rPr lang="en" sz="1250">
                <a:solidFill>
                  <a:srgbClr val="F5C43F"/>
                </a:solidFill>
                <a:latin typeface="Georgia"/>
                <a:ea typeface="Georgia"/>
                <a:cs typeface="Georgia"/>
                <a:sym typeface="Georgia"/>
              </a:rPr>
              <a:t>s</a:t>
            </a:r>
            <a:r>
              <a:rPr lang="en" sz="1300">
                <a:solidFill>
                  <a:srgbClr val="F5C43F"/>
                </a:solidFill>
                <a:latin typeface="Georgia"/>
                <a:ea typeface="Georgia"/>
                <a:cs typeface="Georgia"/>
                <a:sym typeface="Georgia"/>
              </a:rPr>
              <a:t>, we can triangulate our POS data’s expected rate of demand decline with our more speculative survey data to estimate impact on sales</a:t>
            </a:r>
            <a:endParaRPr sz="1300">
              <a:solidFill>
                <a:srgbClr val="F5C43F"/>
              </a:solidFill>
              <a:latin typeface="Georgia"/>
              <a:ea typeface="Georgia"/>
              <a:cs typeface="Georgia"/>
              <a:sym typeface="Georgia"/>
            </a:endParaRPr>
          </a:p>
          <a:p>
            <a:pPr marL="914400" lvl="1" indent="-286385" algn="l" rtl="0">
              <a:lnSpc>
                <a:spcPct val="150000"/>
              </a:lnSpc>
              <a:spcBef>
                <a:spcPts val="0"/>
              </a:spcBef>
              <a:spcAft>
                <a:spcPts val="0"/>
              </a:spcAft>
              <a:buClr>
                <a:srgbClr val="F5C43F"/>
              </a:buClr>
              <a:buSzPct val="100000"/>
              <a:buFont typeface="Georgia"/>
              <a:buChar char="○"/>
            </a:pPr>
            <a:r>
              <a:rPr lang="en" sz="1300">
                <a:solidFill>
                  <a:srgbClr val="F5C43F"/>
                </a:solidFill>
                <a:latin typeface="Georgia"/>
                <a:ea typeface="Georgia"/>
                <a:cs typeface="Georgia"/>
                <a:sym typeface="Georgia"/>
              </a:rPr>
              <a:t>Because all menu prices are already the highest they have ever been, we will be using a triangulation of both models to make decisions on all upwards price adjustments </a:t>
            </a:r>
            <a:endParaRPr sz="1300">
              <a:solidFill>
                <a:srgbClr val="F5C43F"/>
              </a:solidFill>
              <a:latin typeface="Georgia"/>
              <a:ea typeface="Georgia"/>
              <a:cs typeface="Georgia"/>
              <a:sym typeface="Georgia"/>
            </a:endParaRPr>
          </a:p>
        </p:txBody>
      </p:sp>
      <p:cxnSp>
        <p:nvCxnSpPr>
          <p:cNvPr id="273" name="Google Shape;273;p36"/>
          <p:cNvCxnSpPr/>
          <p:nvPr/>
        </p:nvCxnSpPr>
        <p:spPr>
          <a:xfrm>
            <a:off x="5525200" y="1097275"/>
            <a:ext cx="8400" cy="3009300"/>
          </a:xfrm>
          <a:prstGeom prst="straightConnector1">
            <a:avLst/>
          </a:prstGeom>
          <a:noFill/>
          <a:ln w="28575" cap="flat" cmpd="sng">
            <a:solidFill>
              <a:srgbClr val="858585"/>
            </a:solidFill>
            <a:prstDash val="solid"/>
            <a:round/>
            <a:headEnd type="none" w="med" len="med"/>
            <a:tailEnd type="none" w="med" len="med"/>
          </a:ln>
        </p:spPr>
      </p:cxnSp>
      <p:cxnSp>
        <p:nvCxnSpPr>
          <p:cNvPr id="274" name="Google Shape;274;p36"/>
          <p:cNvCxnSpPr/>
          <p:nvPr/>
        </p:nvCxnSpPr>
        <p:spPr>
          <a:xfrm rot="10800000" flipH="1">
            <a:off x="5533525" y="4092625"/>
            <a:ext cx="3350100" cy="13800"/>
          </a:xfrm>
          <a:prstGeom prst="straightConnector1">
            <a:avLst/>
          </a:prstGeom>
          <a:noFill/>
          <a:ln w="28575" cap="flat" cmpd="sng">
            <a:solidFill>
              <a:srgbClr val="858585"/>
            </a:solidFill>
            <a:prstDash val="solid"/>
            <a:round/>
            <a:headEnd type="none" w="med" len="med"/>
            <a:tailEnd type="none" w="med" len="med"/>
          </a:ln>
        </p:spPr>
      </p:cxnSp>
      <p:sp>
        <p:nvSpPr>
          <p:cNvPr id="275" name="Google Shape;275;p36"/>
          <p:cNvSpPr txBox="1"/>
          <p:nvPr/>
        </p:nvSpPr>
        <p:spPr>
          <a:xfrm rot="-5400000">
            <a:off x="3729100" y="2401825"/>
            <a:ext cx="3192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F5C43F"/>
                </a:solidFill>
                <a:latin typeface="Georgia"/>
                <a:ea typeface="Georgia"/>
                <a:cs typeface="Georgia"/>
                <a:sym typeface="Georgia"/>
              </a:rPr>
              <a:t>Price</a:t>
            </a:r>
            <a:endParaRPr>
              <a:solidFill>
                <a:srgbClr val="F5C43F"/>
              </a:solidFill>
              <a:latin typeface="Georgia"/>
              <a:ea typeface="Georgia"/>
              <a:cs typeface="Georgia"/>
              <a:sym typeface="Georgia"/>
            </a:endParaRPr>
          </a:p>
        </p:txBody>
      </p:sp>
      <p:sp>
        <p:nvSpPr>
          <p:cNvPr id="276" name="Google Shape;276;p36"/>
          <p:cNvSpPr txBox="1"/>
          <p:nvPr/>
        </p:nvSpPr>
        <p:spPr>
          <a:xfrm>
            <a:off x="5612575" y="4133650"/>
            <a:ext cx="3192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F5C43F"/>
                </a:solidFill>
                <a:latin typeface="Georgia"/>
                <a:ea typeface="Georgia"/>
                <a:cs typeface="Georgia"/>
                <a:sym typeface="Georgia"/>
              </a:rPr>
              <a:t>Quantity</a:t>
            </a:r>
            <a:endParaRPr>
              <a:solidFill>
                <a:srgbClr val="F5C43F"/>
              </a:solidFill>
              <a:latin typeface="Georgia"/>
              <a:ea typeface="Georgia"/>
              <a:cs typeface="Georgia"/>
              <a:sym typeface="Georgia"/>
            </a:endParaRPr>
          </a:p>
        </p:txBody>
      </p:sp>
      <p:cxnSp>
        <p:nvCxnSpPr>
          <p:cNvPr id="277" name="Google Shape;277;p36"/>
          <p:cNvCxnSpPr/>
          <p:nvPr/>
        </p:nvCxnSpPr>
        <p:spPr>
          <a:xfrm>
            <a:off x="5774575" y="1773375"/>
            <a:ext cx="2654400" cy="2155800"/>
          </a:xfrm>
          <a:prstGeom prst="straightConnector1">
            <a:avLst/>
          </a:prstGeom>
          <a:noFill/>
          <a:ln w="28575" cap="flat" cmpd="sng">
            <a:solidFill>
              <a:srgbClr val="F5C43F"/>
            </a:solidFill>
            <a:prstDash val="solid"/>
            <a:round/>
            <a:headEnd type="none" w="med" len="med"/>
            <a:tailEnd type="non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5C43F"/>
                </a:solidFill>
                <a:latin typeface="Old Standard TT"/>
                <a:ea typeface="Old Standard TT"/>
                <a:cs typeface="Old Standard TT"/>
                <a:sym typeface="Old Standard TT"/>
              </a:rPr>
              <a:t>Aloha Point of Sale Data (POS) </a:t>
            </a:r>
            <a:endParaRPr/>
          </a:p>
        </p:txBody>
      </p:sp>
      <p:sp>
        <p:nvSpPr>
          <p:cNvPr id="283" name="Google Shape;283;p37"/>
          <p:cNvSpPr txBox="1">
            <a:spLocks noGrp="1"/>
          </p:cNvSpPr>
          <p:nvPr>
            <p:ph type="body" idx="1"/>
          </p:nvPr>
        </p:nvSpPr>
        <p:spPr>
          <a:xfrm>
            <a:off x="311700" y="1152475"/>
            <a:ext cx="3877800" cy="36579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Clr>
                <a:srgbClr val="F5C43F"/>
              </a:buClr>
              <a:buSzPts val="1300"/>
              <a:buFont typeface="Georgia"/>
              <a:buChar char="●"/>
            </a:pPr>
            <a:r>
              <a:rPr lang="en" sz="1300">
                <a:solidFill>
                  <a:srgbClr val="F5C43F"/>
                </a:solidFill>
                <a:latin typeface="Georgia"/>
                <a:ea typeface="Georgia"/>
                <a:cs typeface="Georgia"/>
                <a:sym typeface="Georgia"/>
              </a:rPr>
              <a:t>Our demand curves capture three different variables:</a:t>
            </a:r>
            <a:endParaRPr sz="1300">
              <a:solidFill>
                <a:srgbClr val="F5C43F"/>
              </a:solidFill>
              <a:latin typeface="Georgia"/>
              <a:ea typeface="Georgia"/>
              <a:cs typeface="Georgia"/>
              <a:sym typeface="Georgia"/>
            </a:endParaRPr>
          </a:p>
          <a:p>
            <a:pPr marL="914400" lvl="1" indent="-311150" algn="l" rtl="0">
              <a:spcBef>
                <a:spcPts val="0"/>
              </a:spcBef>
              <a:spcAft>
                <a:spcPts val="0"/>
              </a:spcAft>
              <a:buClr>
                <a:srgbClr val="F5C43F"/>
              </a:buClr>
              <a:buSzPts val="1300"/>
              <a:buFont typeface="Georgia"/>
              <a:buChar char="○"/>
            </a:pPr>
            <a:r>
              <a:rPr lang="en" sz="1300">
                <a:solidFill>
                  <a:srgbClr val="F5C43F"/>
                </a:solidFill>
                <a:latin typeface="Georgia"/>
                <a:ea typeface="Georgia"/>
                <a:cs typeface="Georgia"/>
                <a:sym typeface="Georgia"/>
              </a:rPr>
              <a:t>Price Level</a:t>
            </a:r>
            <a:endParaRPr sz="1300">
              <a:solidFill>
                <a:srgbClr val="F5C43F"/>
              </a:solidFill>
              <a:latin typeface="Georgia"/>
              <a:ea typeface="Georgia"/>
              <a:cs typeface="Georgia"/>
              <a:sym typeface="Georgia"/>
            </a:endParaRPr>
          </a:p>
          <a:p>
            <a:pPr marL="914400" lvl="1" indent="-311150" algn="l" rtl="0">
              <a:spcBef>
                <a:spcPts val="0"/>
              </a:spcBef>
              <a:spcAft>
                <a:spcPts val="0"/>
              </a:spcAft>
              <a:buClr>
                <a:srgbClr val="F5C43F"/>
              </a:buClr>
              <a:buSzPts val="1300"/>
              <a:buFont typeface="Georgia"/>
              <a:buChar char="○"/>
            </a:pPr>
            <a:r>
              <a:rPr lang="en" sz="1300">
                <a:solidFill>
                  <a:srgbClr val="F5C43F"/>
                </a:solidFill>
                <a:latin typeface="Georgia"/>
                <a:ea typeface="Georgia"/>
                <a:cs typeface="Georgia"/>
                <a:sym typeface="Georgia"/>
              </a:rPr>
              <a:t>Time on the Menu (At Price Level)</a:t>
            </a:r>
            <a:endParaRPr sz="1300">
              <a:solidFill>
                <a:srgbClr val="F5C43F"/>
              </a:solidFill>
              <a:latin typeface="Georgia"/>
              <a:ea typeface="Georgia"/>
              <a:cs typeface="Georgia"/>
              <a:sym typeface="Georgia"/>
            </a:endParaRPr>
          </a:p>
          <a:p>
            <a:pPr marL="914400" lvl="1" indent="-311150" algn="l" rtl="0">
              <a:spcBef>
                <a:spcPts val="0"/>
              </a:spcBef>
              <a:spcAft>
                <a:spcPts val="0"/>
              </a:spcAft>
              <a:buClr>
                <a:srgbClr val="F5C43F"/>
              </a:buClr>
              <a:buSzPts val="1300"/>
              <a:buFont typeface="Georgia"/>
              <a:buChar char="○"/>
            </a:pPr>
            <a:r>
              <a:rPr lang="en" sz="1300">
                <a:solidFill>
                  <a:srgbClr val="F5C43F"/>
                </a:solidFill>
                <a:latin typeface="Georgia"/>
                <a:ea typeface="Georgia"/>
                <a:cs typeface="Georgia"/>
                <a:sym typeface="Georgia"/>
              </a:rPr>
              <a:t>Quantity Sold</a:t>
            </a:r>
            <a:endParaRPr sz="1300">
              <a:solidFill>
                <a:srgbClr val="F5C43F"/>
              </a:solidFill>
              <a:latin typeface="Georgia"/>
              <a:ea typeface="Georgia"/>
              <a:cs typeface="Georgia"/>
              <a:sym typeface="Georgia"/>
            </a:endParaRPr>
          </a:p>
          <a:p>
            <a:pPr marL="457200" lvl="0" indent="-311150" algn="l" rtl="0">
              <a:spcBef>
                <a:spcPts val="0"/>
              </a:spcBef>
              <a:spcAft>
                <a:spcPts val="0"/>
              </a:spcAft>
              <a:buClr>
                <a:srgbClr val="F5C43F"/>
              </a:buClr>
              <a:buSzPts val="1300"/>
              <a:buFont typeface="Georgia"/>
              <a:buChar char="●"/>
            </a:pPr>
            <a:r>
              <a:rPr lang="en" sz="1300">
                <a:solidFill>
                  <a:srgbClr val="F5C43F"/>
                </a:solidFill>
                <a:latin typeface="Georgia"/>
                <a:ea typeface="Georgia"/>
                <a:cs typeface="Georgia"/>
                <a:sym typeface="Georgia"/>
              </a:rPr>
              <a:t>Without accounting for the amount of time an item was on the menu at each price point, demand curve analysis cannot discern whether the demand for an entr</a:t>
            </a:r>
            <a:r>
              <a:rPr lang="en" sz="1300">
                <a:solidFill>
                  <a:srgbClr val="F5C43F"/>
                </a:solidFill>
                <a:highlight>
                  <a:srgbClr val="202124"/>
                </a:highlight>
                <a:latin typeface="Georgia"/>
                <a:ea typeface="Georgia"/>
                <a:cs typeface="Georgia"/>
                <a:sym typeface="Georgia"/>
              </a:rPr>
              <a:t>ée</a:t>
            </a:r>
            <a:r>
              <a:rPr lang="en" sz="1300">
                <a:solidFill>
                  <a:srgbClr val="F5C43F"/>
                </a:solidFill>
                <a:latin typeface="Georgia"/>
                <a:ea typeface="Georgia"/>
                <a:cs typeface="Georgia"/>
                <a:sym typeface="Georgia"/>
              </a:rPr>
              <a:t> increased or decreased</a:t>
            </a:r>
            <a:endParaRPr sz="1300">
              <a:solidFill>
                <a:srgbClr val="F5C43F"/>
              </a:solidFill>
              <a:latin typeface="Georgia"/>
              <a:ea typeface="Georgia"/>
              <a:cs typeface="Georgia"/>
              <a:sym typeface="Georgia"/>
            </a:endParaRPr>
          </a:p>
          <a:p>
            <a:pPr marL="914400" lvl="1" indent="-311150" algn="l" rtl="0">
              <a:spcBef>
                <a:spcPts val="0"/>
              </a:spcBef>
              <a:spcAft>
                <a:spcPts val="0"/>
              </a:spcAft>
              <a:buClr>
                <a:srgbClr val="F5C43F"/>
              </a:buClr>
              <a:buSzPts val="1300"/>
              <a:buFont typeface="Georgia"/>
              <a:buChar char="○"/>
            </a:pPr>
            <a:r>
              <a:rPr lang="en" sz="1300">
                <a:solidFill>
                  <a:srgbClr val="F5C43F"/>
                </a:solidFill>
                <a:latin typeface="Georgia"/>
                <a:ea typeface="Georgia"/>
                <a:cs typeface="Georgia"/>
                <a:sym typeface="Georgia"/>
              </a:rPr>
              <a:t>To achieve this, we have combined the variables Time on the Menu (At Price) and Quantity Sold to create a metric called Sold Per Day</a:t>
            </a:r>
            <a:endParaRPr sz="1300">
              <a:solidFill>
                <a:srgbClr val="F5C43F"/>
              </a:solidFill>
              <a:latin typeface="Georgia"/>
              <a:ea typeface="Georgia"/>
              <a:cs typeface="Georgia"/>
              <a:sym typeface="Georgia"/>
            </a:endParaRPr>
          </a:p>
        </p:txBody>
      </p:sp>
      <p:pic>
        <p:nvPicPr>
          <p:cNvPr id="284" name="Google Shape;284;p37"/>
          <p:cNvPicPr preferRelativeResize="0"/>
          <p:nvPr/>
        </p:nvPicPr>
        <p:blipFill>
          <a:blip r:embed="rId3">
            <a:alphaModFix/>
          </a:blip>
          <a:stretch>
            <a:fillRect/>
          </a:stretch>
        </p:blipFill>
        <p:spPr>
          <a:xfrm>
            <a:off x="4256100" y="1691425"/>
            <a:ext cx="4750125" cy="1845675"/>
          </a:xfrm>
          <a:prstGeom prst="rect">
            <a:avLst/>
          </a:prstGeom>
          <a:noFill/>
          <a:ln w="28575" cap="flat" cmpd="sng">
            <a:solidFill>
              <a:srgbClr val="F5C43F"/>
            </a:solidFill>
            <a:prstDash val="solid"/>
            <a:round/>
            <a:headEnd type="none" w="sm" len="sm"/>
            <a:tailEnd type="none" w="sm" len="sm"/>
          </a:ln>
        </p:spPr>
      </p:pic>
      <p:sp>
        <p:nvSpPr>
          <p:cNvPr id="285" name="Google Shape;285;p37"/>
          <p:cNvSpPr txBox="1"/>
          <p:nvPr/>
        </p:nvSpPr>
        <p:spPr>
          <a:xfrm>
            <a:off x="5037413" y="1233825"/>
            <a:ext cx="318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5C43F"/>
                </a:solidFill>
                <a:latin typeface="Georgia"/>
                <a:ea typeface="Georgia"/>
                <a:cs typeface="Georgia"/>
                <a:sym typeface="Georgia"/>
              </a:rPr>
              <a:t>Dal Rae Famous Pepper Filet Mignon</a:t>
            </a:r>
            <a:endParaRPr>
              <a:solidFill>
                <a:srgbClr val="F5C43F"/>
              </a:solidFill>
              <a:latin typeface="Georgia"/>
              <a:ea typeface="Georgia"/>
              <a:cs typeface="Georgia"/>
              <a:sym typeface="Georgi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320">
                <a:solidFill>
                  <a:srgbClr val="F5C43F"/>
                </a:solidFill>
                <a:latin typeface="Old Standard TT"/>
                <a:ea typeface="Old Standard TT"/>
                <a:cs typeface="Old Standard TT"/>
                <a:sym typeface="Old Standard TT"/>
              </a:rPr>
              <a:t>Model Visualization: POS Quantity Sold Per Day At Price Level</a:t>
            </a:r>
            <a:endParaRPr sz="2320"/>
          </a:p>
        </p:txBody>
      </p:sp>
      <p:pic>
        <p:nvPicPr>
          <p:cNvPr id="291" name="Google Shape;291;p38"/>
          <p:cNvPicPr preferRelativeResize="0"/>
          <p:nvPr/>
        </p:nvPicPr>
        <p:blipFill>
          <a:blip r:embed="rId3">
            <a:alphaModFix/>
          </a:blip>
          <a:stretch>
            <a:fillRect/>
          </a:stretch>
        </p:blipFill>
        <p:spPr>
          <a:xfrm>
            <a:off x="3269675" y="2007007"/>
            <a:ext cx="2604649" cy="1607443"/>
          </a:xfrm>
          <a:prstGeom prst="rect">
            <a:avLst/>
          </a:prstGeom>
          <a:noFill/>
          <a:ln w="28575" cap="flat" cmpd="sng">
            <a:solidFill>
              <a:srgbClr val="F5C43F"/>
            </a:solidFill>
            <a:prstDash val="solid"/>
            <a:round/>
            <a:headEnd type="none" w="sm" len="sm"/>
            <a:tailEnd type="none" w="sm" len="sm"/>
          </a:ln>
        </p:spPr>
      </p:pic>
      <p:pic>
        <p:nvPicPr>
          <p:cNvPr id="292" name="Google Shape;292;p38"/>
          <p:cNvPicPr preferRelativeResize="0"/>
          <p:nvPr/>
        </p:nvPicPr>
        <p:blipFill>
          <a:blip r:embed="rId4">
            <a:alphaModFix/>
          </a:blip>
          <a:stretch>
            <a:fillRect/>
          </a:stretch>
        </p:blipFill>
        <p:spPr>
          <a:xfrm>
            <a:off x="6181750" y="2006988"/>
            <a:ext cx="2604649" cy="1607462"/>
          </a:xfrm>
          <a:prstGeom prst="rect">
            <a:avLst/>
          </a:prstGeom>
          <a:noFill/>
          <a:ln w="28575" cap="flat" cmpd="sng">
            <a:solidFill>
              <a:srgbClr val="F5C43F"/>
            </a:solidFill>
            <a:prstDash val="solid"/>
            <a:round/>
            <a:headEnd type="none" w="sm" len="sm"/>
            <a:tailEnd type="none" w="sm" len="sm"/>
          </a:ln>
        </p:spPr>
      </p:pic>
      <p:pic>
        <p:nvPicPr>
          <p:cNvPr id="293" name="Google Shape;293;p38"/>
          <p:cNvPicPr preferRelativeResize="0"/>
          <p:nvPr/>
        </p:nvPicPr>
        <p:blipFill>
          <a:blip r:embed="rId5">
            <a:alphaModFix/>
          </a:blip>
          <a:stretch>
            <a:fillRect/>
          </a:stretch>
        </p:blipFill>
        <p:spPr>
          <a:xfrm>
            <a:off x="357600" y="2006993"/>
            <a:ext cx="2604649" cy="1607457"/>
          </a:xfrm>
          <a:prstGeom prst="rect">
            <a:avLst/>
          </a:prstGeom>
          <a:noFill/>
          <a:ln w="28575" cap="flat" cmpd="sng">
            <a:solidFill>
              <a:srgbClr val="F5C43F"/>
            </a:solidFill>
            <a:prstDash val="solid"/>
            <a:round/>
            <a:headEnd type="none" w="sm" len="sm"/>
            <a:tailEnd type="none" w="sm" len="sm"/>
          </a:ln>
        </p:spPr>
      </p:pic>
      <p:sp>
        <p:nvSpPr>
          <p:cNvPr id="294" name="Google Shape;294;p38"/>
          <p:cNvSpPr txBox="1"/>
          <p:nvPr/>
        </p:nvSpPr>
        <p:spPr>
          <a:xfrm>
            <a:off x="992125" y="3701900"/>
            <a:ext cx="1335600" cy="400200"/>
          </a:xfrm>
          <a:prstGeom prst="rect">
            <a:avLst/>
          </a:prstGeom>
          <a:noFill/>
          <a:ln w="28575" cap="flat" cmpd="sng">
            <a:solidFill>
              <a:srgbClr val="F5C43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F5C43F"/>
                </a:solidFill>
                <a:latin typeface="Georgia"/>
                <a:ea typeface="Georgia"/>
                <a:cs typeface="Georgia"/>
                <a:sym typeface="Georgia"/>
              </a:rPr>
              <a:t>Elasticity: 1.07</a:t>
            </a:r>
            <a:endParaRPr>
              <a:solidFill>
                <a:srgbClr val="F5C43F"/>
              </a:solidFill>
              <a:latin typeface="Georgia"/>
              <a:ea typeface="Georgia"/>
              <a:cs typeface="Georgia"/>
              <a:sym typeface="Georgia"/>
            </a:endParaRPr>
          </a:p>
        </p:txBody>
      </p:sp>
      <p:sp>
        <p:nvSpPr>
          <p:cNvPr id="295" name="Google Shape;295;p38"/>
          <p:cNvSpPr txBox="1"/>
          <p:nvPr/>
        </p:nvSpPr>
        <p:spPr>
          <a:xfrm>
            <a:off x="3788150" y="3701900"/>
            <a:ext cx="1566300" cy="400200"/>
          </a:xfrm>
          <a:prstGeom prst="rect">
            <a:avLst/>
          </a:prstGeom>
          <a:noFill/>
          <a:ln w="28575" cap="flat" cmpd="sng">
            <a:solidFill>
              <a:srgbClr val="F5C43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F5C43F"/>
                </a:solidFill>
                <a:latin typeface="Georgia"/>
                <a:ea typeface="Georgia"/>
                <a:cs typeface="Georgia"/>
                <a:sym typeface="Georgia"/>
              </a:rPr>
              <a:t>Elasticity: 0.36</a:t>
            </a:r>
            <a:endParaRPr>
              <a:solidFill>
                <a:srgbClr val="F5C43F"/>
              </a:solidFill>
              <a:latin typeface="Georgia"/>
              <a:ea typeface="Georgia"/>
              <a:cs typeface="Georgia"/>
              <a:sym typeface="Georgia"/>
            </a:endParaRPr>
          </a:p>
        </p:txBody>
      </p:sp>
      <p:sp>
        <p:nvSpPr>
          <p:cNvPr id="296" name="Google Shape;296;p38"/>
          <p:cNvSpPr txBox="1"/>
          <p:nvPr/>
        </p:nvSpPr>
        <p:spPr>
          <a:xfrm>
            <a:off x="6722650" y="3701900"/>
            <a:ext cx="1475700" cy="400200"/>
          </a:xfrm>
          <a:prstGeom prst="rect">
            <a:avLst/>
          </a:prstGeom>
          <a:noFill/>
          <a:ln w="28575" cap="flat" cmpd="sng">
            <a:solidFill>
              <a:srgbClr val="F5C43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F5C43F"/>
                </a:solidFill>
                <a:latin typeface="Georgia"/>
                <a:ea typeface="Georgia"/>
                <a:cs typeface="Georgia"/>
                <a:sym typeface="Georgia"/>
              </a:rPr>
              <a:t>Elasticity: 0.22</a:t>
            </a:r>
            <a:endParaRPr>
              <a:solidFill>
                <a:srgbClr val="F5C43F"/>
              </a:solidFill>
              <a:latin typeface="Georgia"/>
              <a:ea typeface="Georgia"/>
              <a:cs typeface="Georgia"/>
              <a:sym typeface="Georgia"/>
            </a:endParaRPr>
          </a:p>
        </p:txBody>
      </p:sp>
      <p:sp>
        <p:nvSpPr>
          <p:cNvPr id="297" name="Google Shape;297;p38"/>
          <p:cNvSpPr txBox="1"/>
          <p:nvPr/>
        </p:nvSpPr>
        <p:spPr>
          <a:xfrm>
            <a:off x="488725" y="1519350"/>
            <a:ext cx="2342400" cy="400200"/>
          </a:xfrm>
          <a:prstGeom prst="rect">
            <a:avLst/>
          </a:prstGeom>
          <a:noFill/>
          <a:ln w="28575" cap="flat" cmpd="sng">
            <a:solidFill>
              <a:srgbClr val="F5C43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F5C43F"/>
                </a:solidFill>
                <a:latin typeface="Georgia"/>
                <a:ea typeface="Georgia"/>
                <a:cs typeface="Georgia"/>
                <a:sym typeface="Georgia"/>
              </a:rPr>
              <a:t>Low Price Tier</a:t>
            </a:r>
            <a:endParaRPr>
              <a:solidFill>
                <a:srgbClr val="F5C43F"/>
              </a:solidFill>
              <a:latin typeface="Georgia"/>
              <a:ea typeface="Georgia"/>
              <a:cs typeface="Georgia"/>
              <a:sym typeface="Georgia"/>
            </a:endParaRPr>
          </a:p>
        </p:txBody>
      </p:sp>
      <p:sp>
        <p:nvSpPr>
          <p:cNvPr id="298" name="Google Shape;298;p38"/>
          <p:cNvSpPr txBox="1"/>
          <p:nvPr/>
        </p:nvSpPr>
        <p:spPr>
          <a:xfrm>
            <a:off x="3400788" y="1519350"/>
            <a:ext cx="2342400" cy="400200"/>
          </a:xfrm>
          <a:prstGeom prst="rect">
            <a:avLst/>
          </a:prstGeom>
          <a:noFill/>
          <a:ln w="28575" cap="flat" cmpd="sng">
            <a:solidFill>
              <a:srgbClr val="F5C43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F5C43F"/>
                </a:solidFill>
                <a:latin typeface="Georgia"/>
                <a:ea typeface="Georgia"/>
                <a:cs typeface="Georgia"/>
                <a:sym typeface="Georgia"/>
              </a:rPr>
              <a:t>Medium Price Tier</a:t>
            </a:r>
            <a:endParaRPr>
              <a:solidFill>
                <a:srgbClr val="F5C43F"/>
              </a:solidFill>
              <a:latin typeface="Georgia"/>
              <a:ea typeface="Georgia"/>
              <a:cs typeface="Georgia"/>
              <a:sym typeface="Georgia"/>
            </a:endParaRPr>
          </a:p>
        </p:txBody>
      </p:sp>
      <p:sp>
        <p:nvSpPr>
          <p:cNvPr id="299" name="Google Shape;299;p38"/>
          <p:cNvSpPr txBox="1"/>
          <p:nvPr/>
        </p:nvSpPr>
        <p:spPr>
          <a:xfrm>
            <a:off x="6289300" y="1519350"/>
            <a:ext cx="2342400" cy="400200"/>
          </a:xfrm>
          <a:prstGeom prst="rect">
            <a:avLst/>
          </a:prstGeom>
          <a:noFill/>
          <a:ln w="28575" cap="flat" cmpd="sng">
            <a:solidFill>
              <a:srgbClr val="F5C43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F5C43F"/>
                </a:solidFill>
                <a:latin typeface="Georgia"/>
                <a:ea typeface="Georgia"/>
                <a:cs typeface="Georgia"/>
                <a:sym typeface="Georgia"/>
              </a:rPr>
              <a:t>High Price Tier</a:t>
            </a:r>
            <a:endParaRPr>
              <a:solidFill>
                <a:srgbClr val="F5C43F"/>
              </a:solidFill>
              <a:latin typeface="Georgia"/>
              <a:ea typeface="Georgia"/>
              <a:cs typeface="Georgia"/>
              <a:sym typeface="Georgi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5C43F"/>
                </a:solidFill>
                <a:latin typeface="Old Standard TT"/>
                <a:ea typeface="Old Standard TT"/>
                <a:cs typeface="Old Standard TT"/>
                <a:sym typeface="Old Standard TT"/>
              </a:rPr>
              <a:t>Results Interpretation &amp; Conclusions</a:t>
            </a:r>
            <a:endParaRPr>
              <a:solidFill>
                <a:srgbClr val="F5C43F"/>
              </a:solidFill>
              <a:latin typeface="Old Standard TT"/>
              <a:ea typeface="Old Standard TT"/>
              <a:cs typeface="Old Standard TT"/>
              <a:sym typeface="Old Standard TT"/>
            </a:endParaRPr>
          </a:p>
        </p:txBody>
      </p:sp>
      <p:sp>
        <p:nvSpPr>
          <p:cNvPr id="305" name="Google Shape;305;p39"/>
          <p:cNvSpPr txBox="1">
            <a:spLocks noGrp="1"/>
          </p:cNvSpPr>
          <p:nvPr>
            <p:ph type="body" idx="1"/>
          </p:nvPr>
        </p:nvSpPr>
        <p:spPr>
          <a:xfrm>
            <a:off x="311700" y="1152475"/>
            <a:ext cx="4398900" cy="3768600"/>
          </a:xfrm>
          <a:prstGeom prst="rect">
            <a:avLst/>
          </a:prstGeom>
        </p:spPr>
        <p:txBody>
          <a:bodyPr spcFirstLastPara="1" wrap="square" lIns="91425" tIns="91425" rIns="91425" bIns="91425" anchor="t" anchorCtr="0">
            <a:normAutofit fontScale="85000" lnSpcReduction="10000"/>
          </a:bodyPr>
          <a:lstStyle/>
          <a:p>
            <a:pPr marL="457200" lvl="0" indent="-293370" algn="l" rtl="0">
              <a:lnSpc>
                <a:spcPct val="150000"/>
              </a:lnSpc>
              <a:spcBef>
                <a:spcPts val="0"/>
              </a:spcBef>
              <a:spcAft>
                <a:spcPts val="0"/>
              </a:spcAft>
              <a:buClr>
                <a:srgbClr val="F5C43F"/>
              </a:buClr>
              <a:buSzPct val="100000"/>
              <a:buFont typeface="Georgia"/>
              <a:buChar char="●"/>
            </a:pPr>
            <a:r>
              <a:rPr lang="en" sz="1200">
                <a:solidFill>
                  <a:srgbClr val="F5C43F"/>
                </a:solidFill>
                <a:latin typeface="Georgia"/>
                <a:ea typeface="Georgia"/>
                <a:cs typeface="Georgia"/>
                <a:sym typeface="Georgia"/>
              </a:rPr>
              <a:t>Using our Markup Model, we find that in order for the Dal Rae to achieve their desired minimum contribution margin of 75% using price increases alone, they would have to make the following price increases:</a:t>
            </a:r>
            <a:endParaRPr sz="1200">
              <a:solidFill>
                <a:srgbClr val="F5C43F"/>
              </a:solidFill>
              <a:latin typeface="Georgia"/>
              <a:ea typeface="Georgia"/>
              <a:cs typeface="Georgia"/>
              <a:sym typeface="Georgia"/>
            </a:endParaRPr>
          </a:p>
          <a:p>
            <a:pPr marL="914400" lvl="1" indent="-293369" algn="l" rtl="0">
              <a:lnSpc>
                <a:spcPct val="150000"/>
              </a:lnSpc>
              <a:spcBef>
                <a:spcPts val="0"/>
              </a:spcBef>
              <a:spcAft>
                <a:spcPts val="0"/>
              </a:spcAft>
              <a:buClr>
                <a:srgbClr val="F5C43F"/>
              </a:buClr>
              <a:buSzPct val="100000"/>
              <a:buFont typeface="Georgia"/>
              <a:buChar char="○"/>
            </a:pPr>
            <a:r>
              <a:rPr lang="en" sz="1200">
                <a:solidFill>
                  <a:srgbClr val="F5C43F"/>
                </a:solidFill>
                <a:latin typeface="Georgia"/>
                <a:ea typeface="Georgia"/>
                <a:cs typeface="Georgia"/>
                <a:sym typeface="Georgia"/>
              </a:rPr>
              <a:t>Medallions of Filet Mignon: No change ($44.00 at current costs is sufficient to achieve a 76.7% contribution threshold)</a:t>
            </a:r>
            <a:endParaRPr sz="1200">
              <a:solidFill>
                <a:srgbClr val="F5C43F"/>
              </a:solidFill>
              <a:latin typeface="Georgia"/>
              <a:ea typeface="Georgia"/>
              <a:cs typeface="Georgia"/>
              <a:sym typeface="Georgia"/>
            </a:endParaRPr>
          </a:p>
          <a:p>
            <a:pPr marL="914400" lvl="1" indent="-293369" algn="l" rtl="0">
              <a:lnSpc>
                <a:spcPct val="150000"/>
              </a:lnSpc>
              <a:spcBef>
                <a:spcPts val="0"/>
              </a:spcBef>
              <a:spcAft>
                <a:spcPts val="0"/>
              </a:spcAft>
              <a:buClr>
                <a:srgbClr val="F5C43F"/>
              </a:buClr>
              <a:buSzPct val="100000"/>
              <a:buFont typeface="Georgia"/>
              <a:buChar char="○"/>
            </a:pPr>
            <a:r>
              <a:rPr lang="en" sz="1200">
                <a:solidFill>
                  <a:srgbClr val="F5C43F"/>
                </a:solidFill>
                <a:latin typeface="Georgia"/>
                <a:ea typeface="Georgia"/>
                <a:cs typeface="Georgia"/>
                <a:sym typeface="Georgia"/>
              </a:rPr>
              <a:t>Dal Rae Famous Pepper Filet Mignon: $69.50 -&gt; $82.00 (18%)</a:t>
            </a:r>
            <a:endParaRPr sz="1200">
              <a:solidFill>
                <a:srgbClr val="F5C43F"/>
              </a:solidFill>
              <a:latin typeface="Georgia"/>
              <a:ea typeface="Georgia"/>
              <a:cs typeface="Georgia"/>
              <a:sym typeface="Georgia"/>
            </a:endParaRPr>
          </a:p>
          <a:p>
            <a:pPr marL="457200" lvl="0" indent="-293370" algn="l" rtl="0">
              <a:lnSpc>
                <a:spcPct val="150000"/>
              </a:lnSpc>
              <a:spcBef>
                <a:spcPts val="0"/>
              </a:spcBef>
              <a:spcAft>
                <a:spcPts val="0"/>
              </a:spcAft>
              <a:buClr>
                <a:srgbClr val="F5C43F"/>
              </a:buClr>
              <a:buSzPct val="100000"/>
              <a:buFont typeface="Georgia"/>
              <a:buChar char="●"/>
            </a:pPr>
            <a:r>
              <a:rPr lang="en" sz="1200">
                <a:solidFill>
                  <a:srgbClr val="F5C43F"/>
                </a:solidFill>
                <a:latin typeface="Georgia"/>
                <a:ea typeface="Georgia"/>
                <a:cs typeface="Georgia"/>
                <a:sym typeface="Georgia"/>
              </a:rPr>
              <a:t>Because the Dal Rae has never charged a price this high for its Famous Pepper Filet Mignon, we refer to our survey demand curve data collected on elasticity: </a:t>
            </a:r>
            <a:endParaRPr sz="1200">
              <a:solidFill>
                <a:srgbClr val="F5C43F"/>
              </a:solidFill>
              <a:latin typeface="Georgia"/>
              <a:ea typeface="Georgia"/>
              <a:cs typeface="Georgia"/>
              <a:sym typeface="Georgia"/>
            </a:endParaRPr>
          </a:p>
          <a:p>
            <a:pPr marL="914400" lvl="1" indent="-293369" algn="l" rtl="0">
              <a:lnSpc>
                <a:spcPct val="150000"/>
              </a:lnSpc>
              <a:spcBef>
                <a:spcPts val="0"/>
              </a:spcBef>
              <a:spcAft>
                <a:spcPts val="0"/>
              </a:spcAft>
              <a:buClr>
                <a:srgbClr val="F5C43F"/>
              </a:buClr>
              <a:buSzPct val="100000"/>
              <a:buFont typeface="Georgia"/>
              <a:buChar char="○"/>
            </a:pPr>
            <a:r>
              <a:rPr lang="en" sz="1200">
                <a:solidFill>
                  <a:srgbClr val="F5C43F"/>
                </a:solidFill>
                <a:latin typeface="Georgia"/>
                <a:ea typeface="Georgia"/>
                <a:cs typeface="Georgia"/>
                <a:sym typeface="Georgia"/>
              </a:rPr>
              <a:t>We find that this repricing of the Dal Rae Famous Pepper Steak would reduce the dining frequency of the average customer from approximately once every 2 weeks to approximately once every 4 weeks</a:t>
            </a:r>
            <a:endParaRPr sz="1200">
              <a:solidFill>
                <a:srgbClr val="F5C43F"/>
              </a:solidFill>
              <a:latin typeface="Georgia"/>
              <a:ea typeface="Georgia"/>
              <a:cs typeface="Georgia"/>
              <a:sym typeface="Georgia"/>
            </a:endParaRPr>
          </a:p>
        </p:txBody>
      </p:sp>
      <p:pic>
        <p:nvPicPr>
          <p:cNvPr id="306" name="Google Shape;306;p39"/>
          <p:cNvPicPr preferRelativeResize="0"/>
          <p:nvPr/>
        </p:nvPicPr>
        <p:blipFill>
          <a:blip r:embed="rId3">
            <a:alphaModFix/>
          </a:blip>
          <a:stretch>
            <a:fillRect/>
          </a:stretch>
        </p:blipFill>
        <p:spPr>
          <a:xfrm>
            <a:off x="4902225" y="1441700"/>
            <a:ext cx="3863175" cy="2575450"/>
          </a:xfrm>
          <a:prstGeom prst="rect">
            <a:avLst/>
          </a:prstGeom>
          <a:noFill/>
          <a:ln w="28575" cap="flat" cmpd="sng">
            <a:solidFill>
              <a:srgbClr val="F5C43F"/>
            </a:solidFill>
            <a:prstDash val="solid"/>
            <a:round/>
            <a:headEnd type="none" w="sm" len="sm"/>
            <a:tailEnd type="none" w="sm" len="sm"/>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5C43F"/>
                </a:solidFill>
                <a:latin typeface="Old Standard TT"/>
                <a:ea typeface="Old Standard TT"/>
                <a:cs typeface="Old Standard TT"/>
                <a:sym typeface="Old Standard TT"/>
              </a:rPr>
              <a:t>Results Interpretation &amp; Conclusions</a:t>
            </a:r>
            <a:endParaRPr>
              <a:solidFill>
                <a:srgbClr val="F5C43F"/>
              </a:solidFill>
              <a:latin typeface="Old Standard TT"/>
              <a:ea typeface="Old Standard TT"/>
              <a:cs typeface="Old Standard TT"/>
              <a:sym typeface="Old Standard TT"/>
            </a:endParaRPr>
          </a:p>
        </p:txBody>
      </p:sp>
      <p:sp>
        <p:nvSpPr>
          <p:cNvPr id="312" name="Google Shape;312;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20000"/>
          </a:bodyPr>
          <a:lstStyle/>
          <a:p>
            <a:pPr marL="457200" lvl="0" indent="-304800" algn="l" rtl="0">
              <a:lnSpc>
                <a:spcPct val="150000"/>
              </a:lnSpc>
              <a:spcBef>
                <a:spcPts val="0"/>
              </a:spcBef>
              <a:spcAft>
                <a:spcPts val="0"/>
              </a:spcAft>
              <a:buClr>
                <a:srgbClr val="F5C43F"/>
              </a:buClr>
              <a:buSzPts val="1200"/>
              <a:buFont typeface="Georgia"/>
              <a:buChar char="●"/>
            </a:pPr>
            <a:r>
              <a:rPr lang="en" sz="1200">
                <a:solidFill>
                  <a:srgbClr val="F5C43F"/>
                </a:solidFill>
                <a:latin typeface="Georgia"/>
                <a:ea typeface="Georgia"/>
                <a:cs typeface="Georgia"/>
                <a:sym typeface="Georgia"/>
              </a:rPr>
              <a:t>Next, we evaluate how our contribution margin would be affected by changes in offered portion sizes using Markup Pricing</a:t>
            </a:r>
            <a:endParaRPr sz="1200">
              <a:solidFill>
                <a:srgbClr val="F5C43F"/>
              </a:solidFill>
              <a:latin typeface="Georgia"/>
              <a:ea typeface="Georgia"/>
              <a:cs typeface="Georgia"/>
              <a:sym typeface="Georgia"/>
            </a:endParaRPr>
          </a:p>
          <a:p>
            <a:pPr marL="914400" lvl="1" indent="-304800" algn="l" rtl="0">
              <a:lnSpc>
                <a:spcPct val="150000"/>
              </a:lnSpc>
              <a:spcBef>
                <a:spcPts val="0"/>
              </a:spcBef>
              <a:spcAft>
                <a:spcPts val="0"/>
              </a:spcAft>
              <a:buClr>
                <a:srgbClr val="F5C43F"/>
              </a:buClr>
              <a:buSzPts val="1200"/>
              <a:buFont typeface="Georgia"/>
              <a:buChar char="○"/>
            </a:pPr>
            <a:r>
              <a:rPr lang="en" sz="1200">
                <a:solidFill>
                  <a:srgbClr val="F5C43F"/>
                </a:solidFill>
                <a:latin typeface="Georgia"/>
                <a:ea typeface="Georgia"/>
                <a:cs typeface="Georgia"/>
                <a:sym typeface="Georgia"/>
              </a:rPr>
              <a:t>We find that offering a 10oz Dal Rae Famous Pepper Filet Mignon at the current $69.50 price point, instead of offering 12oz, would be enough to bring its contribution margin up from 70.4% to 75.4%</a:t>
            </a:r>
            <a:endParaRPr sz="1200">
              <a:solidFill>
                <a:srgbClr val="F5C43F"/>
              </a:solidFill>
              <a:latin typeface="Georgia"/>
              <a:ea typeface="Georgia"/>
              <a:cs typeface="Georgia"/>
              <a:sym typeface="Georgia"/>
            </a:endParaRPr>
          </a:p>
          <a:p>
            <a:pPr marL="457200" lvl="0" indent="-304800" algn="l" rtl="0">
              <a:lnSpc>
                <a:spcPct val="150000"/>
              </a:lnSpc>
              <a:spcBef>
                <a:spcPts val="0"/>
              </a:spcBef>
              <a:spcAft>
                <a:spcPts val="0"/>
              </a:spcAft>
              <a:buClr>
                <a:srgbClr val="F5C43F"/>
              </a:buClr>
              <a:buSzPts val="1200"/>
              <a:buFont typeface="Georgia"/>
              <a:buChar char="●"/>
            </a:pPr>
            <a:r>
              <a:rPr lang="en" sz="1200">
                <a:solidFill>
                  <a:srgbClr val="F5C43F"/>
                </a:solidFill>
                <a:latin typeface="Georgia"/>
                <a:ea typeface="Georgia"/>
                <a:cs typeface="Georgia"/>
                <a:sym typeface="Georgia"/>
              </a:rPr>
              <a:t>A combination of the pricing and portion size adjustments could result in the following increases in our contribution margins:</a:t>
            </a:r>
            <a:endParaRPr sz="1200">
              <a:solidFill>
                <a:srgbClr val="F5C43F"/>
              </a:solidFill>
              <a:latin typeface="Georgia"/>
              <a:ea typeface="Georgia"/>
              <a:cs typeface="Georgia"/>
              <a:sym typeface="Georgia"/>
            </a:endParaRPr>
          </a:p>
          <a:p>
            <a:pPr marL="914400" lvl="1" indent="-304800" algn="l" rtl="0">
              <a:lnSpc>
                <a:spcPct val="150000"/>
              </a:lnSpc>
              <a:spcBef>
                <a:spcPts val="0"/>
              </a:spcBef>
              <a:spcAft>
                <a:spcPts val="0"/>
              </a:spcAft>
              <a:buClr>
                <a:srgbClr val="F5C43F"/>
              </a:buClr>
              <a:buSzPts val="1200"/>
              <a:buFont typeface="Georgia"/>
              <a:buChar char="○"/>
            </a:pPr>
            <a:r>
              <a:rPr lang="en" sz="1200">
                <a:solidFill>
                  <a:srgbClr val="F5C43F"/>
                </a:solidFill>
                <a:latin typeface="Georgia"/>
                <a:ea typeface="Georgia"/>
                <a:cs typeface="Georgia"/>
                <a:sym typeface="Georgia"/>
              </a:rPr>
              <a:t>Offering a 11oz Dal Rae Famous Pepper Steak for $76 could serve as a middle ground between the two prior approaches, achieving a contribution margin of 75.3%</a:t>
            </a:r>
            <a:endParaRPr sz="1200">
              <a:solidFill>
                <a:srgbClr val="F5C43F"/>
              </a:solidFill>
              <a:latin typeface="Georgia"/>
              <a:ea typeface="Georgia"/>
              <a:cs typeface="Georgia"/>
              <a:sym typeface="Georgia"/>
            </a:endParaRPr>
          </a:p>
          <a:p>
            <a:pPr marL="457200" lvl="0" indent="-304800" algn="l" rtl="0">
              <a:lnSpc>
                <a:spcPct val="150000"/>
              </a:lnSpc>
              <a:spcBef>
                <a:spcPts val="0"/>
              </a:spcBef>
              <a:spcAft>
                <a:spcPts val="0"/>
              </a:spcAft>
              <a:buClr>
                <a:srgbClr val="F5C43F"/>
              </a:buClr>
              <a:buSzPts val="1200"/>
              <a:buFont typeface="Georgia"/>
              <a:buChar char="●"/>
            </a:pPr>
            <a:r>
              <a:rPr lang="en" sz="1200">
                <a:solidFill>
                  <a:srgbClr val="F5C43F"/>
                </a:solidFill>
                <a:latin typeface="Georgia"/>
                <a:ea typeface="Georgia"/>
                <a:cs typeface="Georgia"/>
                <a:sym typeface="Georgia"/>
              </a:rPr>
              <a:t>The final approach customers were moderately tolerant off was the removal of included sides</a:t>
            </a:r>
            <a:endParaRPr sz="1200">
              <a:solidFill>
                <a:srgbClr val="F5C43F"/>
              </a:solidFill>
              <a:latin typeface="Georgia"/>
              <a:ea typeface="Georgia"/>
              <a:cs typeface="Georgia"/>
              <a:sym typeface="Georgia"/>
            </a:endParaRPr>
          </a:p>
          <a:p>
            <a:pPr marL="914400" lvl="1" indent="-304800" algn="l" rtl="0">
              <a:lnSpc>
                <a:spcPct val="150000"/>
              </a:lnSpc>
              <a:spcBef>
                <a:spcPts val="0"/>
              </a:spcBef>
              <a:spcAft>
                <a:spcPts val="0"/>
              </a:spcAft>
              <a:buClr>
                <a:srgbClr val="F5C43F"/>
              </a:buClr>
              <a:buSzPts val="1200"/>
              <a:buFont typeface="Georgia"/>
              <a:buChar char="○"/>
            </a:pPr>
            <a:r>
              <a:rPr lang="en" sz="1200">
                <a:solidFill>
                  <a:srgbClr val="F5C43F"/>
                </a:solidFill>
                <a:latin typeface="Georgia"/>
                <a:ea typeface="Georgia"/>
                <a:cs typeface="Georgia"/>
                <a:sym typeface="Georgia"/>
              </a:rPr>
              <a:t>The Dal Rae offers customers complimentary garlic bread and additional sides, including Fresh Vegetables, Choice of Baked Potato, Mashed Potatoes, Rice Pilaf, French Fries, Brown Rice or Sliced Tomatoes</a:t>
            </a:r>
            <a:endParaRPr sz="1200">
              <a:solidFill>
                <a:srgbClr val="F5C43F"/>
              </a:solidFill>
              <a:latin typeface="Georgia"/>
              <a:ea typeface="Georgia"/>
              <a:cs typeface="Georgia"/>
              <a:sym typeface="Georgia"/>
            </a:endParaRPr>
          </a:p>
          <a:p>
            <a:pPr marL="914400" lvl="1" indent="-304800" algn="l" rtl="0">
              <a:lnSpc>
                <a:spcPct val="150000"/>
              </a:lnSpc>
              <a:spcBef>
                <a:spcPts val="0"/>
              </a:spcBef>
              <a:spcAft>
                <a:spcPts val="0"/>
              </a:spcAft>
              <a:buClr>
                <a:srgbClr val="F5C43F"/>
              </a:buClr>
              <a:buSzPts val="1200"/>
              <a:buFont typeface="Georgia"/>
              <a:buChar char="○"/>
            </a:pPr>
            <a:r>
              <a:rPr lang="en" sz="1200">
                <a:solidFill>
                  <a:srgbClr val="F5C43F"/>
                </a:solidFill>
                <a:latin typeface="Georgia"/>
                <a:ea typeface="Georgia"/>
                <a:cs typeface="Georgia"/>
                <a:sym typeface="Georgia"/>
              </a:rPr>
              <a:t>The removal of these free items would boost the contribution margins on the entr</a:t>
            </a:r>
            <a:r>
              <a:rPr lang="en" sz="1200">
                <a:solidFill>
                  <a:srgbClr val="F5C43F"/>
                </a:solidFill>
                <a:highlight>
                  <a:srgbClr val="202124"/>
                </a:highlight>
                <a:latin typeface="Georgia"/>
                <a:ea typeface="Georgia"/>
                <a:cs typeface="Georgia"/>
                <a:sym typeface="Georgia"/>
              </a:rPr>
              <a:t>ée</a:t>
            </a:r>
            <a:r>
              <a:rPr lang="en" sz="1200">
                <a:solidFill>
                  <a:srgbClr val="F5C43F"/>
                </a:solidFill>
                <a:latin typeface="Georgia"/>
                <a:ea typeface="Georgia"/>
                <a:cs typeface="Georgia"/>
                <a:sym typeface="Georgia"/>
              </a:rPr>
              <a:t>s by decreasing the costs associated with them </a:t>
            </a:r>
            <a:endParaRPr sz="1200">
              <a:solidFill>
                <a:srgbClr val="F5C43F"/>
              </a:solidFill>
              <a:latin typeface="Georgia"/>
              <a:ea typeface="Georgia"/>
              <a:cs typeface="Georgia"/>
              <a:sym typeface="Georgi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5C43F"/>
                </a:solidFill>
                <a:latin typeface="Georgia"/>
                <a:ea typeface="Georgia"/>
                <a:cs typeface="Georgia"/>
                <a:sym typeface="Georgia"/>
              </a:rPr>
              <a:t>Situation Comparison</a:t>
            </a:r>
            <a:endParaRPr>
              <a:solidFill>
                <a:srgbClr val="F5C43F"/>
              </a:solidFill>
              <a:latin typeface="Georgia"/>
              <a:ea typeface="Georgia"/>
              <a:cs typeface="Georgia"/>
              <a:sym typeface="Georgia"/>
            </a:endParaRPr>
          </a:p>
        </p:txBody>
      </p:sp>
      <p:sp>
        <p:nvSpPr>
          <p:cNvPr id="318" name="Google Shape;318;p41"/>
          <p:cNvSpPr txBox="1">
            <a:spLocks noGrp="1"/>
          </p:cNvSpPr>
          <p:nvPr>
            <p:ph type="body" idx="1"/>
          </p:nvPr>
        </p:nvSpPr>
        <p:spPr>
          <a:xfrm>
            <a:off x="477150" y="1163350"/>
            <a:ext cx="2663100" cy="3696900"/>
          </a:xfrm>
          <a:prstGeom prst="rect">
            <a:avLst/>
          </a:prstGeom>
        </p:spPr>
        <p:txBody>
          <a:bodyPr spcFirstLastPara="1" wrap="square" lIns="91425" tIns="91425" rIns="91425" bIns="91425" anchor="t" anchorCtr="0">
            <a:normAutofit fontScale="77500" lnSpcReduction="10000"/>
          </a:bodyPr>
          <a:lstStyle/>
          <a:p>
            <a:pPr marL="457200" lvl="0" indent="-317182" algn="l" rtl="0">
              <a:lnSpc>
                <a:spcPct val="150000"/>
              </a:lnSpc>
              <a:spcBef>
                <a:spcPts val="0"/>
              </a:spcBef>
              <a:spcAft>
                <a:spcPts val="0"/>
              </a:spcAft>
              <a:buClr>
                <a:srgbClr val="F5C43F"/>
              </a:buClr>
              <a:buSzPct val="100000"/>
              <a:buFont typeface="Georgia"/>
              <a:buChar char="●"/>
            </a:pPr>
            <a:r>
              <a:rPr lang="en">
                <a:solidFill>
                  <a:srgbClr val="F5C43F"/>
                </a:solidFill>
                <a:latin typeface="Georgia"/>
                <a:ea typeface="Georgia"/>
                <a:cs typeface="Georgia"/>
                <a:sym typeface="Georgia"/>
              </a:rPr>
              <a:t>Before deciding on our final course of action, we should also take into consideration the actions of competitors</a:t>
            </a:r>
            <a:endParaRPr>
              <a:solidFill>
                <a:srgbClr val="F5C43F"/>
              </a:solidFill>
              <a:latin typeface="Georgia"/>
              <a:ea typeface="Georgia"/>
              <a:cs typeface="Georgia"/>
              <a:sym typeface="Georgia"/>
            </a:endParaRPr>
          </a:p>
          <a:p>
            <a:pPr marL="457200" lvl="0" indent="-317182" algn="l" rtl="0">
              <a:lnSpc>
                <a:spcPct val="150000"/>
              </a:lnSpc>
              <a:spcBef>
                <a:spcPts val="0"/>
              </a:spcBef>
              <a:spcAft>
                <a:spcPts val="0"/>
              </a:spcAft>
              <a:buClr>
                <a:srgbClr val="F5C43F"/>
              </a:buClr>
              <a:buSzPct val="100000"/>
              <a:buFont typeface="Georgia"/>
              <a:buChar char="●"/>
            </a:pPr>
            <a:r>
              <a:rPr lang="en">
                <a:solidFill>
                  <a:srgbClr val="F5C43F"/>
                </a:solidFill>
                <a:latin typeface="Georgia"/>
                <a:ea typeface="Georgia"/>
                <a:cs typeface="Georgia"/>
                <a:sym typeface="Georgia"/>
              </a:rPr>
              <a:t> Menu prices of competitors reveal that most have utilized the same menu price adjustment strategy to cope with higher inflation just as the Dal Rae has</a:t>
            </a:r>
            <a:endParaRPr>
              <a:solidFill>
                <a:srgbClr val="F5C43F"/>
              </a:solidFill>
              <a:latin typeface="Georgia"/>
              <a:ea typeface="Georgia"/>
              <a:cs typeface="Georgia"/>
              <a:sym typeface="Georgia"/>
            </a:endParaRPr>
          </a:p>
        </p:txBody>
      </p:sp>
      <p:graphicFrame>
        <p:nvGraphicFramePr>
          <p:cNvPr id="319" name="Google Shape;319;p41"/>
          <p:cNvGraphicFramePr/>
          <p:nvPr/>
        </p:nvGraphicFramePr>
        <p:xfrm>
          <a:off x="3264100" y="1434525"/>
          <a:ext cx="3000000" cy="3000000"/>
        </p:xfrm>
        <a:graphic>
          <a:graphicData uri="http://schemas.openxmlformats.org/drawingml/2006/table">
            <a:tbl>
              <a:tblPr>
                <a:noFill/>
                <a:tableStyleId>{5DB33D20-768D-4E95-8E55-E791A277C61F}</a:tableStyleId>
              </a:tblPr>
              <a:tblGrid>
                <a:gridCol w="1537725">
                  <a:extLst>
                    <a:ext uri="{9D8B030D-6E8A-4147-A177-3AD203B41FA5}">
                      <a16:colId xmlns:a16="http://schemas.microsoft.com/office/drawing/2014/main" val="20000"/>
                    </a:ext>
                  </a:extLst>
                </a:gridCol>
                <a:gridCol w="1756550">
                  <a:extLst>
                    <a:ext uri="{9D8B030D-6E8A-4147-A177-3AD203B41FA5}">
                      <a16:colId xmlns:a16="http://schemas.microsoft.com/office/drawing/2014/main" val="20001"/>
                    </a:ext>
                  </a:extLst>
                </a:gridCol>
                <a:gridCol w="773575">
                  <a:extLst>
                    <a:ext uri="{9D8B030D-6E8A-4147-A177-3AD203B41FA5}">
                      <a16:colId xmlns:a16="http://schemas.microsoft.com/office/drawing/2014/main" val="20002"/>
                    </a:ext>
                  </a:extLst>
                </a:gridCol>
                <a:gridCol w="765350">
                  <a:extLst>
                    <a:ext uri="{9D8B030D-6E8A-4147-A177-3AD203B41FA5}">
                      <a16:colId xmlns:a16="http://schemas.microsoft.com/office/drawing/2014/main" val="20003"/>
                    </a:ext>
                  </a:extLst>
                </a:gridCol>
                <a:gridCol w="886825">
                  <a:extLst>
                    <a:ext uri="{9D8B030D-6E8A-4147-A177-3AD203B41FA5}">
                      <a16:colId xmlns:a16="http://schemas.microsoft.com/office/drawing/2014/main" val="20004"/>
                    </a:ext>
                  </a:extLst>
                </a:gridCol>
              </a:tblGrid>
              <a:tr h="200025">
                <a:tc>
                  <a:txBody>
                    <a:bodyPr/>
                    <a:lstStyle/>
                    <a:p>
                      <a:pPr marL="0" lvl="0" indent="0" algn="ctr" rtl="0">
                        <a:lnSpc>
                          <a:spcPct val="115000"/>
                        </a:lnSpc>
                        <a:spcBef>
                          <a:spcPts val="0"/>
                        </a:spcBef>
                        <a:spcAft>
                          <a:spcPts val="0"/>
                        </a:spcAft>
                        <a:buNone/>
                      </a:pPr>
                      <a:r>
                        <a:rPr lang="en" sz="1000" b="1">
                          <a:solidFill>
                            <a:srgbClr val="F5C440"/>
                          </a:solidFill>
                        </a:rPr>
                        <a:t>RESTAURANTS</a:t>
                      </a:r>
                      <a:endParaRPr sz="1000" b="1">
                        <a:solidFill>
                          <a:srgbClr val="F5C440"/>
                        </a:solidFill>
                      </a:endParaRPr>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F5C440"/>
                          </a:solidFill>
                        </a:rPr>
                        <a:t>STEAKS</a:t>
                      </a:r>
                      <a:endParaRPr sz="1000" b="1">
                        <a:solidFill>
                          <a:srgbClr val="F5C440"/>
                        </a:solidFill>
                      </a:endParaRPr>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F5C440"/>
                          </a:solidFill>
                        </a:rPr>
                        <a:t>AMOUNT</a:t>
                      </a:r>
                      <a:endParaRPr sz="1000" b="1">
                        <a:solidFill>
                          <a:srgbClr val="F5C440"/>
                        </a:solidFill>
                      </a:endParaRPr>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F5C440"/>
                          </a:solidFill>
                        </a:rPr>
                        <a:t>PRICE</a:t>
                      </a:r>
                      <a:endParaRPr sz="1000" b="1">
                        <a:solidFill>
                          <a:srgbClr val="F5C440"/>
                        </a:solidFill>
                      </a:endParaRPr>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F5C440"/>
                          </a:solidFill>
                        </a:rPr>
                        <a:t>PRICE/OZ</a:t>
                      </a:r>
                      <a:endParaRPr sz="1000" b="1">
                        <a:solidFill>
                          <a:srgbClr val="F5C440"/>
                        </a:solidFill>
                      </a:endParaRPr>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00025">
                <a:tc>
                  <a:txBody>
                    <a:bodyPr/>
                    <a:lstStyle/>
                    <a:p>
                      <a:pPr marL="0" lvl="0" indent="0" algn="ctr" rtl="0">
                        <a:lnSpc>
                          <a:spcPct val="115000"/>
                        </a:lnSpc>
                        <a:spcBef>
                          <a:spcPts val="0"/>
                        </a:spcBef>
                        <a:spcAft>
                          <a:spcPts val="0"/>
                        </a:spcAft>
                        <a:buNone/>
                      </a:pPr>
                      <a:r>
                        <a:rPr lang="en" sz="1000">
                          <a:solidFill>
                            <a:srgbClr val="F5C440"/>
                          </a:solidFill>
                        </a:rPr>
                        <a:t>Dal Rae</a:t>
                      </a:r>
                      <a:endParaRPr sz="1000">
                        <a:solidFill>
                          <a:srgbClr val="F5C440"/>
                        </a:solidFill>
                      </a:endParaRPr>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5C440"/>
                          </a:solidFill>
                        </a:rPr>
                        <a:t>Filet Mignon</a:t>
                      </a:r>
                      <a:endParaRPr sz="1000">
                        <a:solidFill>
                          <a:srgbClr val="F5C440"/>
                        </a:solidFill>
                      </a:endParaRPr>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5C440"/>
                          </a:solidFill>
                        </a:rPr>
                        <a:t>12</a:t>
                      </a:r>
                      <a:endParaRPr sz="1000">
                        <a:solidFill>
                          <a:srgbClr val="F5C440"/>
                        </a:solidFill>
                      </a:endParaRPr>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5C440"/>
                          </a:solidFill>
                        </a:rPr>
                        <a:t>$69.50</a:t>
                      </a:r>
                      <a:endParaRPr sz="1000">
                        <a:solidFill>
                          <a:srgbClr val="F5C440"/>
                        </a:solidFill>
                      </a:endParaRPr>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5C440"/>
                          </a:solidFill>
                        </a:rPr>
                        <a:t>$5.79</a:t>
                      </a:r>
                      <a:endParaRPr sz="1000">
                        <a:solidFill>
                          <a:srgbClr val="F5C440"/>
                        </a:solidFill>
                      </a:endParaRPr>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00025">
                <a:tc>
                  <a:txBody>
                    <a:bodyPr/>
                    <a:lstStyle/>
                    <a:p>
                      <a:pPr marL="0" lvl="0" indent="0" algn="ctr" rtl="0">
                        <a:lnSpc>
                          <a:spcPct val="115000"/>
                        </a:lnSpc>
                        <a:spcBef>
                          <a:spcPts val="0"/>
                        </a:spcBef>
                        <a:spcAft>
                          <a:spcPts val="0"/>
                        </a:spcAft>
                        <a:buNone/>
                      </a:pPr>
                      <a:r>
                        <a:rPr lang="en" sz="1000">
                          <a:solidFill>
                            <a:srgbClr val="F5C440"/>
                          </a:solidFill>
                        </a:rPr>
                        <a:t>Ruth's Chris Steakhouse</a:t>
                      </a:r>
                      <a:endParaRPr sz="1000">
                        <a:solidFill>
                          <a:srgbClr val="F5C440"/>
                        </a:solidFill>
                      </a:endParaRPr>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5C440"/>
                          </a:solidFill>
                        </a:rPr>
                        <a:t>Filet</a:t>
                      </a:r>
                      <a:endParaRPr sz="1000">
                        <a:solidFill>
                          <a:srgbClr val="F5C440"/>
                        </a:solidFill>
                      </a:endParaRPr>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5C440"/>
                          </a:solidFill>
                        </a:rPr>
                        <a:t>11</a:t>
                      </a:r>
                      <a:endParaRPr sz="1000">
                        <a:solidFill>
                          <a:srgbClr val="F5C440"/>
                        </a:solidFill>
                      </a:endParaRPr>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5C440"/>
                          </a:solidFill>
                        </a:rPr>
                        <a:t>$52.00</a:t>
                      </a:r>
                      <a:endParaRPr sz="1000">
                        <a:solidFill>
                          <a:srgbClr val="F5C440"/>
                        </a:solidFill>
                      </a:endParaRPr>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5C440"/>
                          </a:solidFill>
                        </a:rPr>
                        <a:t>$4.73</a:t>
                      </a:r>
                      <a:endParaRPr sz="1000">
                        <a:solidFill>
                          <a:srgbClr val="F5C440"/>
                        </a:solidFill>
                      </a:endParaRPr>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00025">
                <a:tc>
                  <a:txBody>
                    <a:bodyPr/>
                    <a:lstStyle/>
                    <a:p>
                      <a:pPr marL="0" lvl="0" indent="0" algn="ctr" rtl="0">
                        <a:lnSpc>
                          <a:spcPct val="115000"/>
                        </a:lnSpc>
                        <a:spcBef>
                          <a:spcPts val="0"/>
                        </a:spcBef>
                        <a:spcAft>
                          <a:spcPts val="0"/>
                        </a:spcAft>
                        <a:buNone/>
                      </a:pPr>
                      <a:r>
                        <a:rPr lang="en" sz="1000">
                          <a:solidFill>
                            <a:srgbClr val="F5C440"/>
                          </a:solidFill>
                        </a:rPr>
                        <a:t>Fleming's Prime Steakhouse</a:t>
                      </a:r>
                      <a:endParaRPr sz="1000">
                        <a:solidFill>
                          <a:srgbClr val="F5C440"/>
                        </a:solidFill>
                      </a:endParaRPr>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5C440"/>
                          </a:solidFill>
                        </a:rPr>
                        <a:t>Main Filet Mignon</a:t>
                      </a:r>
                      <a:endParaRPr sz="1000">
                        <a:solidFill>
                          <a:srgbClr val="F5C440"/>
                        </a:solidFill>
                      </a:endParaRPr>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5C440"/>
                          </a:solidFill>
                        </a:rPr>
                        <a:t>11</a:t>
                      </a:r>
                      <a:endParaRPr sz="1000">
                        <a:solidFill>
                          <a:srgbClr val="F5C440"/>
                        </a:solidFill>
                      </a:endParaRPr>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5C440"/>
                          </a:solidFill>
                        </a:rPr>
                        <a:t>$60.00</a:t>
                      </a:r>
                      <a:endParaRPr sz="1000">
                        <a:solidFill>
                          <a:srgbClr val="F5C440"/>
                        </a:solidFill>
                      </a:endParaRPr>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5C440"/>
                          </a:solidFill>
                        </a:rPr>
                        <a:t>$5.45</a:t>
                      </a:r>
                      <a:endParaRPr sz="1000">
                        <a:solidFill>
                          <a:srgbClr val="F5C440"/>
                        </a:solidFill>
                      </a:endParaRPr>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00025">
                <a:tc>
                  <a:txBody>
                    <a:bodyPr/>
                    <a:lstStyle/>
                    <a:p>
                      <a:pPr marL="0" lvl="0" indent="0" algn="ctr" rtl="0">
                        <a:lnSpc>
                          <a:spcPct val="115000"/>
                        </a:lnSpc>
                        <a:spcBef>
                          <a:spcPts val="0"/>
                        </a:spcBef>
                        <a:spcAft>
                          <a:spcPts val="0"/>
                        </a:spcAft>
                        <a:buNone/>
                      </a:pPr>
                      <a:r>
                        <a:rPr lang="en" sz="1000">
                          <a:solidFill>
                            <a:srgbClr val="F5C440"/>
                          </a:solidFill>
                        </a:rPr>
                        <a:t>Mastro's Restaurants</a:t>
                      </a:r>
                      <a:endParaRPr sz="1000">
                        <a:solidFill>
                          <a:srgbClr val="F5C440"/>
                        </a:solidFill>
                      </a:endParaRPr>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5C440"/>
                          </a:solidFill>
                        </a:rPr>
                        <a:t>Filet</a:t>
                      </a:r>
                      <a:endParaRPr sz="1000">
                        <a:solidFill>
                          <a:srgbClr val="F5C440"/>
                        </a:solidFill>
                      </a:endParaRPr>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5C440"/>
                          </a:solidFill>
                        </a:rPr>
                        <a:t>12</a:t>
                      </a:r>
                      <a:endParaRPr sz="1000">
                        <a:solidFill>
                          <a:srgbClr val="F5C440"/>
                        </a:solidFill>
                      </a:endParaRPr>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5C440"/>
                          </a:solidFill>
                        </a:rPr>
                        <a:t>$64.00</a:t>
                      </a:r>
                      <a:endParaRPr sz="1000">
                        <a:solidFill>
                          <a:srgbClr val="F5C440"/>
                        </a:solidFill>
                      </a:endParaRPr>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5C440"/>
                          </a:solidFill>
                        </a:rPr>
                        <a:t>$5.33</a:t>
                      </a:r>
                      <a:endParaRPr sz="1000">
                        <a:solidFill>
                          <a:srgbClr val="F5C440"/>
                        </a:solidFill>
                      </a:endParaRPr>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200025">
                <a:tc>
                  <a:txBody>
                    <a:bodyPr/>
                    <a:lstStyle/>
                    <a:p>
                      <a:pPr marL="0" lvl="0" indent="0" algn="ctr" rtl="0">
                        <a:lnSpc>
                          <a:spcPct val="115000"/>
                        </a:lnSpc>
                        <a:spcBef>
                          <a:spcPts val="0"/>
                        </a:spcBef>
                        <a:spcAft>
                          <a:spcPts val="0"/>
                        </a:spcAft>
                        <a:buNone/>
                      </a:pPr>
                      <a:r>
                        <a:rPr lang="en" sz="1000">
                          <a:solidFill>
                            <a:srgbClr val="F5C440"/>
                          </a:solidFill>
                        </a:rPr>
                        <a:t>Old Brea</a:t>
                      </a:r>
                      <a:endParaRPr sz="1000">
                        <a:solidFill>
                          <a:srgbClr val="F5C440"/>
                        </a:solidFill>
                      </a:endParaRPr>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5C440"/>
                          </a:solidFill>
                        </a:rPr>
                        <a:t>Filet Mignon</a:t>
                      </a:r>
                      <a:endParaRPr sz="1000">
                        <a:solidFill>
                          <a:srgbClr val="F5C440"/>
                        </a:solidFill>
                      </a:endParaRPr>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5C440"/>
                          </a:solidFill>
                        </a:rPr>
                        <a:t>10</a:t>
                      </a:r>
                      <a:endParaRPr sz="1000">
                        <a:solidFill>
                          <a:srgbClr val="F5C440"/>
                        </a:solidFill>
                      </a:endParaRPr>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5C440"/>
                          </a:solidFill>
                        </a:rPr>
                        <a:t>$65.00</a:t>
                      </a:r>
                      <a:endParaRPr sz="1000">
                        <a:solidFill>
                          <a:srgbClr val="F5C440"/>
                        </a:solidFill>
                      </a:endParaRPr>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5C440"/>
                          </a:solidFill>
                        </a:rPr>
                        <a:t>$6.50</a:t>
                      </a:r>
                      <a:endParaRPr sz="1000">
                        <a:solidFill>
                          <a:srgbClr val="F5C440"/>
                        </a:solidFill>
                      </a:endParaRPr>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200025">
                <a:tc>
                  <a:txBody>
                    <a:bodyPr/>
                    <a:lstStyle/>
                    <a:p>
                      <a:pPr marL="0" lvl="0" indent="0" algn="ctr" rtl="0">
                        <a:lnSpc>
                          <a:spcPct val="115000"/>
                        </a:lnSpc>
                        <a:spcBef>
                          <a:spcPts val="0"/>
                        </a:spcBef>
                        <a:spcAft>
                          <a:spcPts val="0"/>
                        </a:spcAft>
                        <a:buNone/>
                      </a:pPr>
                      <a:r>
                        <a:rPr lang="en" sz="1000">
                          <a:solidFill>
                            <a:srgbClr val="F5C440"/>
                          </a:solidFill>
                        </a:rPr>
                        <a:t>Houston's</a:t>
                      </a:r>
                      <a:endParaRPr sz="1000">
                        <a:solidFill>
                          <a:srgbClr val="F5C440"/>
                        </a:solidFill>
                      </a:endParaRPr>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5C440"/>
                          </a:solidFill>
                        </a:rPr>
                        <a:t>USDA Prime Center-Cut Filet</a:t>
                      </a:r>
                      <a:endParaRPr sz="1000">
                        <a:solidFill>
                          <a:srgbClr val="F5C440"/>
                        </a:solidFill>
                      </a:endParaRPr>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rgbClr val="F5C440"/>
                          </a:solidFill>
                        </a:rPr>
                        <a:t>NA</a:t>
                      </a:r>
                      <a:endParaRPr sz="1000">
                        <a:solidFill>
                          <a:srgbClr val="F5C440"/>
                        </a:solidFill>
                      </a:endParaRPr>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5C440"/>
                          </a:solidFill>
                        </a:rPr>
                        <a:t>$62.00</a:t>
                      </a:r>
                      <a:endParaRPr sz="1000">
                        <a:solidFill>
                          <a:srgbClr val="F5C440"/>
                        </a:solidFill>
                      </a:endParaRPr>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rgbClr val="F5C440"/>
                          </a:solidFill>
                        </a:rPr>
                        <a:t>NA</a:t>
                      </a:r>
                      <a:endParaRPr sz="1000">
                        <a:solidFill>
                          <a:srgbClr val="F5C440"/>
                        </a:solidFill>
                      </a:endParaRPr>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200025">
                <a:tc>
                  <a:txBody>
                    <a:bodyPr/>
                    <a:lstStyle/>
                    <a:p>
                      <a:pPr marL="0" lvl="0" indent="0" algn="ctr" rtl="0">
                        <a:lnSpc>
                          <a:spcPct val="115000"/>
                        </a:lnSpc>
                        <a:spcBef>
                          <a:spcPts val="0"/>
                        </a:spcBef>
                        <a:spcAft>
                          <a:spcPts val="0"/>
                        </a:spcAft>
                        <a:buNone/>
                      </a:pPr>
                      <a:r>
                        <a:rPr lang="en" sz="1000">
                          <a:solidFill>
                            <a:srgbClr val="F5C440"/>
                          </a:solidFill>
                        </a:rPr>
                        <a:t>Arroyo Chop House</a:t>
                      </a:r>
                      <a:endParaRPr sz="1000">
                        <a:solidFill>
                          <a:srgbClr val="F5C440"/>
                        </a:solidFill>
                      </a:endParaRPr>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5C440"/>
                          </a:solidFill>
                        </a:rPr>
                        <a:t>Filet Mignon</a:t>
                      </a:r>
                      <a:endParaRPr sz="1000">
                        <a:solidFill>
                          <a:srgbClr val="F5C440"/>
                        </a:solidFill>
                      </a:endParaRPr>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rgbClr val="F5C440"/>
                          </a:solidFill>
                        </a:rPr>
                        <a:t>NA</a:t>
                      </a:r>
                      <a:endParaRPr sz="1000">
                        <a:solidFill>
                          <a:srgbClr val="F5C440"/>
                        </a:solidFill>
                      </a:endParaRPr>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5C440"/>
                          </a:solidFill>
                        </a:rPr>
                        <a:t>$69.00</a:t>
                      </a:r>
                      <a:endParaRPr sz="1000">
                        <a:solidFill>
                          <a:srgbClr val="F5C440"/>
                        </a:solidFill>
                      </a:endParaRPr>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rgbClr val="F5C440"/>
                          </a:solidFill>
                        </a:rPr>
                        <a:t>NA</a:t>
                      </a:r>
                      <a:endParaRPr sz="1000">
                        <a:solidFill>
                          <a:srgbClr val="F5C440"/>
                        </a:solidFill>
                      </a:endParaRPr>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200025">
                <a:tc>
                  <a:txBody>
                    <a:bodyPr/>
                    <a:lstStyle/>
                    <a:p>
                      <a:pPr marL="0" lvl="0" indent="0" algn="ctr" rtl="0">
                        <a:lnSpc>
                          <a:spcPct val="115000"/>
                        </a:lnSpc>
                        <a:spcBef>
                          <a:spcPts val="0"/>
                        </a:spcBef>
                        <a:spcAft>
                          <a:spcPts val="0"/>
                        </a:spcAft>
                        <a:buNone/>
                      </a:pPr>
                      <a:r>
                        <a:rPr lang="en" sz="1000">
                          <a:solidFill>
                            <a:srgbClr val="F5C440"/>
                          </a:solidFill>
                        </a:rPr>
                        <a:t>Parkway Grill</a:t>
                      </a:r>
                      <a:endParaRPr sz="1000">
                        <a:solidFill>
                          <a:srgbClr val="F5C440"/>
                        </a:solidFill>
                      </a:endParaRPr>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5C440"/>
                          </a:solidFill>
                        </a:rPr>
                        <a:t>USDA Prime Filet Mignon</a:t>
                      </a:r>
                      <a:endParaRPr sz="1000">
                        <a:solidFill>
                          <a:srgbClr val="F5C440"/>
                        </a:solidFill>
                      </a:endParaRPr>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rgbClr val="F5C440"/>
                          </a:solidFill>
                        </a:rPr>
                        <a:t>NA</a:t>
                      </a:r>
                      <a:endParaRPr sz="1000">
                        <a:solidFill>
                          <a:srgbClr val="F5C440"/>
                        </a:solidFill>
                      </a:endParaRPr>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5C440"/>
                          </a:solidFill>
                        </a:rPr>
                        <a:t>$69.00</a:t>
                      </a:r>
                      <a:endParaRPr sz="1000">
                        <a:solidFill>
                          <a:srgbClr val="F5C440"/>
                        </a:solidFill>
                      </a:endParaRPr>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rgbClr val="F5C440"/>
                          </a:solidFill>
                        </a:rPr>
                        <a:t>NA</a:t>
                      </a:r>
                      <a:endParaRPr sz="1000">
                        <a:solidFill>
                          <a:srgbClr val="F5C440"/>
                        </a:solidFill>
                      </a:endParaRPr>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200025">
                <a:tc>
                  <a:txBody>
                    <a:bodyPr/>
                    <a:lstStyle/>
                    <a:p>
                      <a:pPr marL="0" lvl="0" indent="0" algn="ctr" rtl="0">
                        <a:lnSpc>
                          <a:spcPct val="115000"/>
                        </a:lnSpc>
                        <a:spcBef>
                          <a:spcPts val="0"/>
                        </a:spcBef>
                        <a:spcAft>
                          <a:spcPts val="0"/>
                        </a:spcAft>
                        <a:buNone/>
                      </a:pPr>
                      <a:r>
                        <a:rPr lang="en" sz="1000">
                          <a:solidFill>
                            <a:srgbClr val="F5C440"/>
                          </a:solidFill>
                        </a:rPr>
                        <a:t>Smitty's Grill CA</a:t>
                      </a:r>
                      <a:endParaRPr sz="1000">
                        <a:solidFill>
                          <a:srgbClr val="F5C440"/>
                        </a:solidFill>
                      </a:endParaRPr>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5C440"/>
                          </a:solidFill>
                        </a:rPr>
                        <a:t>Filet Mignon</a:t>
                      </a:r>
                      <a:endParaRPr sz="1000">
                        <a:solidFill>
                          <a:srgbClr val="F5C440"/>
                        </a:solidFill>
                      </a:endParaRPr>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5C440"/>
                          </a:solidFill>
                        </a:rPr>
                        <a:t>NA</a:t>
                      </a:r>
                      <a:endParaRPr sz="1000">
                        <a:solidFill>
                          <a:srgbClr val="F5C440"/>
                        </a:solidFill>
                      </a:endParaRPr>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5C440"/>
                          </a:solidFill>
                        </a:rPr>
                        <a:t>$56.00</a:t>
                      </a:r>
                      <a:endParaRPr sz="1000">
                        <a:solidFill>
                          <a:srgbClr val="F5C440"/>
                        </a:solidFill>
                      </a:endParaRPr>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rgbClr val="F5C440"/>
                          </a:solidFill>
                        </a:rPr>
                        <a:t>NA</a:t>
                      </a:r>
                      <a:endParaRPr sz="1000">
                        <a:solidFill>
                          <a:srgbClr val="F5C440"/>
                        </a:solidFill>
                      </a:endParaRPr>
                    </a:p>
                  </a:txBody>
                  <a:tcPr marL="28575" marR="28575" marT="19050" marB="19050"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11700" y="4339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5C43F"/>
                </a:solidFill>
                <a:latin typeface="Old Standard TT"/>
                <a:ea typeface="Old Standard TT"/>
                <a:cs typeface="Old Standard TT"/>
                <a:sym typeface="Old Standard TT"/>
              </a:rPr>
              <a:t>Situation: Burning Platform</a:t>
            </a:r>
            <a:endParaRPr>
              <a:solidFill>
                <a:srgbClr val="F5C43F"/>
              </a:solidFill>
              <a:latin typeface="Old Standard TT"/>
              <a:ea typeface="Old Standard TT"/>
              <a:cs typeface="Old Standard TT"/>
              <a:sym typeface="Old Standard TT"/>
            </a:endParaRPr>
          </a:p>
        </p:txBody>
      </p:sp>
      <p:sp>
        <p:nvSpPr>
          <p:cNvPr id="72" name="Google Shape;72;p15"/>
          <p:cNvSpPr txBox="1">
            <a:spLocks noGrp="1"/>
          </p:cNvSpPr>
          <p:nvPr>
            <p:ph type="body" idx="1"/>
          </p:nvPr>
        </p:nvSpPr>
        <p:spPr>
          <a:xfrm>
            <a:off x="311700" y="1152475"/>
            <a:ext cx="4227000" cy="3416400"/>
          </a:xfrm>
          <a:prstGeom prst="rect">
            <a:avLst/>
          </a:prstGeom>
        </p:spPr>
        <p:txBody>
          <a:bodyPr spcFirstLastPara="1" wrap="square" lIns="91425" tIns="91425" rIns="91425" bIns="91425" anchor="t" anchorCtr="0">
            <a:noAutofit/>
          </a:bodyPr>
          <a:lstStyle/>
          <a:p>
            <a:pPr marL="457200" lvl="0" indent="-292100" algn="l" rtl="0">
              <a:lnSpc>
                <a:spcPct val="150000"/>
              </a:lnSpc>
              <a:spcBef>
                <a:spcPts val="0"/>
              </a:spcBef>
              <a:spcAft>
                <a:spcPts val="0"/>
              </a:spcAft>
              <a:buClr>
                <a:srgbClr val="F5C43F"/>
              </a:buClr>
              <a:buSzPts val="1000"/>
              <a:buFont typeface="Georgia"/>
              <a:buChar char="●"/>
            </a:pPr>
            <a:r>
              <a:rPr lang="en" sz="1007">
                <a:solidFill>
                  <a:srgbClr val="F5C43F"/>
                </a:solidFill>
                <a:latin typeface="Georgia"/>
                <a:ea typeface="Georgia"/>
                <a:cs typeface="Georgia"/>
                <a:sym typeface="Georgia"/>
              </a:rPr>
              <a:t>“The original Dal Rae was opened in 1951, moved to its current location in Pico Rivera, CA in 1958, and is now long known as an LA institution. It has built a reputation of excellence and a loyal customer base that has been dining there for generations.” - Dal Rae Website</a:t>
            </a:r>
            <a:endParaRPr sz="1000">
              <a:solidFill>
                <a:srgbClr val="F5C43F"/>
              </a:solidFill>
              <a:latin typeface="Georgia"/>
              <a:ea typeface="Georgia"/>
              <a:cs typeface="Georgia"/>
              <a:sym typeface="Georgia"/>
            </a:endParaRPr>
          </a:p>
          <a:p>
            <a:pPr marL="457200" lvl="0" indent="-292100" algn="l" rtl="0">
              <a:lnSpc>
                <a:spcPct val="150000"/>
              </a:lnSpc>
              <a:spcBef>
                <a:spcPts val="0"/>
              </a:spcBef>
              <a:spcAft>
                <a:spcPts val="0"/>
              </a:spcAft>
              <a:buClr>
                <a:srgbClr val="F5C43F"/>
              </a:buClr>
              <a:buSzPts val="1000"/>
              <a:buFont typeface="Georgia"/>
              <a:buChar char="●"/>
            </a:pPr>
            <a:r>
              <a:rPr lang="en" sz="1000">
                <a:solidFill>
                  <a:srgbClr val="F5C43F"/>
                </a:solidFill>
                <a:latin typeface="Georgia"/>
                <a:ea typeface="Georgia"/>
                <a:cs typeface="Georgia"/>
                <a:sym typeface="Georgia"/>
              </a:rPr>
              <a:t>Due to rampant inflation post-covid pandemic, the cost of red meat based inventory for steakhouses has increased dramatically in a condensed amount of time</a:t>
            </a:r>
            <a:endParaRPr sz="1000">
              <a:solidFill>
                <a:srgbClr val="F5C43F"/>
              </a:solidFill>
              <a:latin typeface="Georgia"/>
              <a:ea typeface="Georgia"/>
              <a:cs typeface="Georgia"/>
              <a:sym typeface="Georgia"/>
            </a:endParaRPr>
          </a:p>
          <a:p>
            <a:pPr marL="457200" lvl="0" indent="-297497" algn="l" rtl="0">
              <a:lnSpc>
                <a:spcPct val="150000"/>
              </a:lnSpc>
              <a:spcBef>
                <a:spcPts val="0"/>
              </a:spcBef>
              <a:spcAft>
                <a:spcPts val="0"/>
              </a:spcAft>
              <a:buClr>
                <a:srgbClr val="F5C43F"/>
              </a:buClr>
              <a:buSzPts val="1085"/>
              <a:buFont typeface="Georgia"/>
              <a:buChar char="●"/>
            </a:pPr>
            <a:r>
              <a:rPr lang="en" sz="1000">
                <a:solidFill>
                  <a:srgbClr val="F5C43F"/>
                </a:solidFill>
                <a:latin typeface="Georgia"/>
                <a:ea typeface="Georgia"/>
                <a:cs typeface="Georgia"/>
                <a:sym typeface="Georgia"/>
              </a:rPr>
              <a:t>To cope with higher cost of inventory, the Dal Rae has been forced to make tradeoffs that customers may view as detrimental to their business in order to maintain the same level of profitability post-covid</a:t>
            </a:r>
            <a:endParaRPr sz="1000">
              <a:solidFill>
                <a:srgbClr val="F5C43F"/>
              </a:solidFill>
              <a:latin typeface="Georgia"/>
              <a:ea typeface="Georgia"/>
              <a:cs typeface="Georgia"/>
              <a:sym typeface="Georgia"/>
            </a:endParaRPr>
          </a:p>
          <a:p>
            <a:pPr marL="914400" lvl="1" indent="-297497" algn="l" rtl="0">
              <a:lnSpc>
                <a:spcPct val="150000"/>
              </a:lnSpc>
              <a:spcBef>
                <a:spcPts val="0"/>
              </a:spcBef>
              <a:spcAft>
                <a:spcPts val="0"/>
              </a:spcAft>
              <a:buClr>
                <a:srgbClr val="F5C43F"/>
              </a:buClr>
              <a:buSzPts val="1085"/>
              <a:buFont typeface="Georgia"/>
              <a:buChar char="○"/>
            </a:pPr>
            <a:r>
              <a:rPr lang="en" sz="1000">
                <a:solidFill>
                  <a:srgbClr val="F5C43F"/>
                </a:solidFill>
                <a:latin typeface="Georgia"/>
                <a:ea typeface="Georgia"/>
                <a:cs typeface="Georgia"/>
                <a:sym typeface="Georgia"/>
              </a:rPr>
              <a:t>Reduction in portion sizes</a:t>
            </a:r>
            <a:endParaRPr sz="1000">
              <a:solidFill>
                <a:srgbClr val="F5C43F"/>
              </a:solidFill>
              <a:latin typeface="Georgia"/>
              <a:ea typeface="Georgia"/>
              <a:cs typeface="Georgia"/>
              <a:sym typeface="Georgia"/>
            </a:endParaRPr>
          </a:p>
          <a:p>
            <a:pPr marL="914400" lvl="1" indent="-297497" algn="l" rtl="0">
              <a:lnSpc>
                <a:spcPct val="150000"/>
              </a:lnSpc>
              <a:spcBef>
                <a:spcPts val="0"/>
              </a:spcBef>
              <a:spcAft>
                <a:spcPts val="0"/>
              </a:spcAft>
              <a:buClr>
                <a:srgbClr val="F5C43F"/>
              </a:buClr>
              <a:buSzPts val="1085"/>
              <a:buFont typeface="Georgia"/>
              <a:buChar char="○"/>
            </a:pPr>
            <a:r>
              <a:rPr lang="en" sz="1000">
                <a:solidFill>
                  <a:srgbClr val="F5C43F"/>
                </a:solidFill>
                <a:latin typeface="Georgia"/>
                <a:ea typeface="Georgia"/>
                <a:cs typeface="Georgia"/>
                <a:sym typeface="Georgia"/>
              </a:rPr>
              <a:t>Increase in menu price</a:t>
            </a:r>
            <a:endParaRPr sz="1000">
              <a:solidFill>
                <a:srgbClr val="F5C43F"/>
              </a:solidFill>
              <a:latin typeface="Georgia"/>
              <a:ea typeface="Georgia"/>
              <a:cs typeface="Georgia"/>
              <a:sym typeface="Georgia"/>
            </a:endParaRPr>
          </a:p>
          <a:p>
            <a:pPr marL="914400" lvl="1" indent="-292100" algn="l" rtl="0">
              <a:lnSpc>
                <a:spcPct val="150000"/>
              </a:lnSpc>
              <a:spcBef>
                <a:spcPts val="0"/>
              </a:spcBef>
              <a:spcAft>
                <a:spcPts val="0"/>
              </a:spcAft>
              <a:buClr>
                <a:srgbClr val="F5C43F"/>
              </a:buClr>
              <a:buSzPts val="1000"/>
              <a:buFont typeface="Georgia"/>
              <a:buChar char="○"/>
            </a:pPr>
            <a:r>
              <a:rPr lang="en" sz="1000">
                <a:solidFill>
                  <a:srgbClr val="F5C43F"/>
                </a:solidFill>
                <a:latin typeface="Georgia"/>
                <a:ea typeface="Georgia"/>
                <a:cs typeface="Georgia"/>
                <a:sym typeface="Georgia"/>
              </a:rPr>
              <a:t>Reduction of staff</a:t>
            </a:r>
            <a:endParaRPr sz="1000">
              <a:solidFill>
                <a:srgbClr val="F5C43F"/>
              </a:solidFill>
              <a:latin typeface="Georgia"/>
              <a:ea typeface="Georgia"/>
              <a:cs typeface="Georgia"/>
              <a:sym typeface="Georgia"/>
            </a:endParaRPr>
          </a:p>
          <a:p>
            <a:pPr marL="0" lvl="0" indent="0" algn="l" rtl="0">
              <a:lnSpc>
                <a:spcPct val="150000"/>
              </a:lnSpc>
              <a:spcBef>
                <a:spcPts val="0"/>
              </a:spcBef>
              <a:spcAft>
                <a:spcPts val="0"/>
              </a:spcAft>
              <a:buNone/>
            </a:pPr>
            <a:endParaRPr sz="1000">
              <a:solidFill>
                <a:srgbClr val="F5C43F"/>
              </a:solidFill>
              <a:latin typeface="Georgia"/>
              <a:ea typeface="Georgia"/>
              <a:cs typeface="Georgia"/>
              <a:sym typeface="Georgia"/>
            </a:endParaRPr>
          </a:p>
        </p:txBody>
      </p:sp>
      <p:sp>
        <p:nvSpPr>
          <p:cNvPr id="73" name="Google Shape;73;p15"/>
          <p:cNvSpPr txBox="1"/>
          <p:nvPr/>
        </p:nvSpPr>
        <p:spPr>
          <a:xfrm>
            <a:off x="6311350" y="2144675"/>
            <a:ext cx="8091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a:solidFill>
                  <a:srgbClr val="F5C43F"/>
                </a:solidFill>
                <a:latin typeface="Old Standard TT"/>
                <a:ea typeface="Old Standard TT"/>
                <a:cs typeface="Old Standard TT"/>
                <a:sym typeface="Old Standard TT"/>
              </a:rPr>
              <a:t>2023</a:t>
            </a:r>
            <a:endParaRPr sz="1900">
              <a:solidFill>
                <a:srgbClr val="F5C43F"/>
              </a:solidFill>
              <a:latin typeface="Old Standard TT"/>
              <a:ea typeface="Old Standard TT"/>
              <a:cs typeface="Old Standard TT"/>
              <a:sym typeface="Old Standard TT"/>
            </a:endParaRPr>
          </a:p>
        </p:txBody>
      </p:sp>
      <p:pic>
        <p:nvPicPr>
          <p:cNvPr id="74" name="Google Shape;74;p15"/>
          <p:cNvPicPr preferRelativeResize="0"/>
          <p:nvPr/>
        </p:nvPicPr>
        <p:blipFill>
          <a:blip r:embed="rId3">
            <a:alphaModFix/>
          </a:blip>
          <a:stretch>
            <a:fillRect/>
          </a:stretch>
        </p:blipFill>
        <p:spPr>
          <a:xfrm>
            <a:off x="4691100" y="2571750"/>
            <a:ext cx="4049608" cy="2399100"/>
          </a:xfrm>
          <a:prstGeom prst="rect">
            <a:avLst/>
          </a:prstGeom>
          <a:noFill/>
          <a:ln w="9525" cap="flat" cmpd="sng">
            <a:solidFill>
              <a:srgbClr val="F5C43F"/>
            </a:solidFill>
            <a:prstDash val="solid"/>
            <a:round/>
            <a:headEnd type="none" w="sm" len="sm"/>
            <a:tailEnd type="none" w="sm" len="sm"/>
          </a:ln>
        </p:spPr>
      </p:pic>
      <p:pic>
        <p:nvPicPr>
          <p:cNvPr id="75" name="Google Shape;75;p15"/>
          <p:cNvPicPr preferRelativeResize="0"/>
          <p:nvPr/>
        </p:nvPicPr>
        <p:blipFill>
          <a:blip r:embed="rId4">
            <a:alphaModFix/>
          </a:blip>
          <a:stretch>
            <a:fillRect/>
          </a:stretch>
        </p:blipFill>
        <p:spPr>
          <a:xfrm>
            <a:off x="4677550" y="573038"/>
            <a:ext cx="4076700" cy="1571625"/>
          </a:xfrm>
          <a:prstGeom prst="rect">
            <a:avLst/>
          </a:prstGeom>
          <a:noFill/>
          <a:ln w="9525" cap="flat" cmpd="sng">
            <a:solidFill>
              <a:srgbClr val="F5C43F"/>
            </a:solidFill>
            <a:prstDash val="solid"/>
            <a:round/>
            <a:headEnd type="none" w="sm" len="sm"/>
            <a:tailEnd type="none" w="sm" len="sm"/>
          </a:ln>
        </p:spPr>
      </p:pic>
      <p:sp>
        <p:nvSpPr>
          <p:cNvPr id="76" name="Google Shape;76;p15"/>
          <p:cNvSpPr txBox="1"/>
          <p:nvPr/>
        </p:nvSpPr>
        <p:spPr>
          <a:xfrm>
            <a:off x="5748400" y="167025"/>
            <a:ext cx="19350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a:solidFill>
                  <a:srgbClr val="F5C43F"/>
                </a:solidFill>
                <a:latin typeface="Old Standard TT"/>
                <a:ea typeface="Old Standard TT"/>
                <a:cs typeface="Old Standard TT"/>
                <a:sym typeface="Old Standard TT"/>
              </a:rPr>
              <a:t>2019</a:t>
            </a:r>
            <a:endParaRPr sz="1900">
              <a:solidFill>
                <a:srgbClr val="F5C43F"/>
              </a:solidFill>
              <a:latin typeface="Old Standard TT"/>
              <a:ea typeface="Old Standard TT"/>
              <a:cs typeface="Old Standard TT"/>
              <a:sym typeface="Old Standard T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5C43F"/>
                </a:solidFill>
                <a:latin typeface="Old Standard TT"/>
                <a:ea typeface="Old Standard TT"/>
                <a:cs typeface="Old Standard TT"/>
                <a:sym typeface="Old Standard TT"/>
              </a:rPr>
              <a:t>Recommendations</a:t>
            </a:r>
            <a:endParaRPr>
              <a:solidFill>
                <a:srgbClr val="F5C43F"/>
              </a:solidFill>
              <a:latin typeface="Old Standard TT"/>
              <a:ea typeface="Old Standard TT"/>
              <a:cs typeface="Old Standard TT"/>
              <a:sym typeface="Old Standard TT"/>
            </a:endParaRPr>
          </a:p>
          <a:p>
            <a:pPr marL="0" lvl="0" indent="0" algn="l" rtl="0">
              <a:spcBef>
                <a:spcPts val="0"/>
              </a:spcBef>
              <a:spcAft>
                <a:spcPts val="0"/>
              </a:spcAft>
              <a:buNone/>
            </a:pPr>
            <a:endParaRPr/>
          </a:p>
        </p:txBody>
      </p:sp>
      <p:sp>
        <p:nvSpPr>
          <p:cNvPr id="325" name="Google Shape;325;p42"/>
          <p:cNvSpPr txBox="1">
            <a:spLocks noGrp="1"/>
          </p:cNvSpPr>
          <p:nvPr>
            <p:ph type="body" idx="1"/>
          </p:nvPr>
        </p:nvSpPr>
        <p:spPr>
          <a:xfrm>
            <a:off x="311700" y="1152475"/>
            <a:ext cx="8520600" cy="3818400"/>
          </a:xfrm>
          <a:prstGeom prst="rect">
            <a:avLst/>
          </a:prstGeom>
        </p:spPr>
        <p:txBody>
          <a:bodyPr spcFirstLastPara="1" wrap="square" lIns="91425" tIns="91425" rIns="91425" bIns="91425" anchor="t" anchorCtr="0">
            <a:normAutofit fontScale="70000" lnSpcReduction="10000"/>
          </a:bodyPr>
          <a:lstStyle/>
          <a:p>
            <a:pPr marL="457200" lvl="0" indent="-295275" algn="l" rtl="0">
              <a:lnSpc>
                <a:spcPct val="150000"/>
              </a:lnSpc>
              <a:spcBef>
                <a:spcPts val="0"/>
              </a:spcBef>
              <a:spcAft>
                <a:spcPts val="0"/>
              </a:spcAft>
              <a:buClr>
                <a:srgbClr val="F5C43F"/>
              </a:buClr>
              <a:buSzPct val="100000"/>
              <a:buFont typeface="Georgia"/>
              <a:buChar char="●"/>
            </a:pPr>
            <a:r>
              <a:rPr lang="en" sz="1500">
                <a:solidFill>
                  <a:srgbClr val="F5C43F"/>
                </a:solidFill>
                <a:latin typeface="Georgia"/>
                <a:ea typeface="Georgia"/>
                <a:cs typeface="Georgia"/>
                <a:sym typeface="Georgia"/>
              </a:rPr>
              <a:t>We do not recommend the Dal Rae use menu price adjustment as an independent tool</a:t>
            </a:r>
            <a:endParaRPr sz="1500">
              <a:solidFill>
                <a:srgbClr val="F5C43F"/>
              </a:solidFill>
              <a:latin typeface="Georgia"/>
              <a:ea typeface="Georgia"/>
              <a:cs typeface="Georgia"/>
              <a:sym typeface="Georgia"/>
            </a:endParaRPr>
          </a:p>
          <a:p>
            <a:pPr marL="914400" lvl="1" indent="-295275" algn="l" rtl="0">
              <a:lnSpc>
                <a:spcPct val="150000"/>
              </a:lnSpc>
              <a:spcBef>
                <a:spcPts val="0"/>
              </a:spcBef>
              <a:spcAft>
                <a:spcPts val="0"/>
              </a:spcAft>
              <a:buClr>
                <a:srgbClr val="F5C43F"/>
              </a:buClr>
              <a:buSzPct val="100000"/>
              <a:buFont typeface="Georgia"/>
              <a:buChar char="○"/>
            </a:pPr>
            <a:r>
              <a:rPr lang="en" sz="1500">
                <a:solidFill>
                  <a:srgbClr val="F5C43F"/>
                </a:solidFill>
                <a:latin typeface="Georgia"/>
                <a:ea typeface="Georgia"/>
                <a:cs typeface="Georgia"/>
                <a:sym typeface="Georgia"/>
              </a:rPr>
              <a:t>Despite customers high tolerance of price increases in the face of alternatives, this aggressive change in demand speculated is not favorable to the business, even at the elevated prices being charged</a:t>
            </a:r>
            <a:endParaRPr sz="1500">
              <a:solidFill>
                <a:srgbClr val="F5C43F"/>
              </a:solidFill>
              <a:latin typeface="Georgia"/>
              <a:ea typeface="Georgia"/>
              <a:cs typeface="Georgia"/>
              <a:sym typeface="Georgia"/>
            </a:endParaRPr>
          </a:p>
          <a:p>
            <a:pPr marL="457200" lvl="0" indent="-295275" algn="l" rtl="0">
              <a:lnSpc>
                <a:spcPct val="150000"/>
              </a:lnSpc>
              <a:spcBef>
                <a:spcPts val="0"/>
              </a:spcBef>
              <a:spcAft>
                <a:spcPts val="0"/>
              </a:spcAft>
              <a:buClr>
                <a:srgbClr val="F5C43F"/>
              </a:buClr>
              <a:buSzPct val="100000"/>
              <a:buFont typeface="Georgia"/>
              <a:buChar char="●"/>
            </a:pPr>
            <a:r>
              <a:rPr lang="en" sz="1500">
                <a:solidFill>
                  <a:srgbClr val="F5C43F"/>
                </a:solidFill>
                <a:latin typeface="Georgia"/>
                <a:ea typeface="Georgia"/>
                <a:cs typeface="Georgia"/>
                <a:sym typeface="Georgia"/>
              </a:rPr>
              <a:t>We do not recommend that the Dal Rae choose the middle ground option of increasing the price of the while decreasing the portion offered to 11oz </a:t>
            </a:r>
            <a:endParaRPr sz="1500">
              <a:solidFill>
                <a:srgbClr val="F5C43F"/>
              </a:solidFill>
              <a:latin typeface="Georgia"/>
              <a:ea typeface="Georgia"/>
              <a:cs typeface="Georgia"/>
              <a:sym typeface="Georgia"/>
            </a:endParaRPr>
          </a:p>
          <a:p>
            <a:pPr marL="457200" lvl="0" indent="-295275" algn="l" rtl="0">
              <a:lnSpc>
                <a:spcPct val="150000"/>
              </a:lnSpc>
              <a:spcBef>
                <a:spcPts val="0"/>
              </a:spcBef>
              <a:spcAft>
                <a:spcPts val="0"/>
              </a:spcAft>
              <a:buClr>
                <a:srgbClr val="F5C43F"/>
              </a:buClr>
              <a:buSzPct val="100000"/>
              <a:buFont typeface="Georgia"/>
              <a:buChar char="●"/>
            </a:pPr>
            <a:r>
              <a:rPr lang="en" sz="1500">
                <a:solidFill>
                  <a:srgbClr val="F5C43F"/>
                </a:solidFill>
                <a:latin typeface="Georgia"/>
                <a:ea typeface="Georgia"/>
                <a:cs typeface="Georgia"/>
                <a:sym typeface="Georgia"/>
              </a:rPr>
              <a:t>We do not recommend the Dal Rae remove its complimentary sides </a:t>
            </a:r>
            <a:endParaRPr sz="1500">
              <a:solidFill>
                <a:srgbClr val="F5C43F"/>
              </a:solidFill>
              <a:latin typeface="Georgia"/>
              <a:ea typeface="Georgia"/>
              <a:cs typeface="Georgia"/>
              <a:sym typeface="Georgia"/>
            </a:endParaRPr>
          </a:p>
          <a:p>
            <a:pPr marL="914400" lvl="1" indent="-295275" algn="l" rtl="0">
              <a:lnSpc>
                <a:spcPct val="150000"/>
              </a:lnSpc>
              <a:spcBef>
                <a:spcPts val="0"/>
              </a:spcBef>
              <a:spcAft>
                <a:spcPts val="0"/>
              </a:spcAft>
              <a:buClr>
                <a:srgbClr val="F5C43F"/>
              </a:buClr>
              <a:buSzPct val="100000"/>
              <a:buFont typeface="Georgia"/>
              <a:buChar char="○"/>
            </a:pPr>
            <a:r>
              <a:rPr lang="en" sz="1500">
                <a:solidFill>
                  <a:srgbClr val="F5C43F"/>
                </a:solidFill>
                <a:latin typeface="Georgia"/>
                <a:ea typeface="Georgia"/>
                <a:cs typeface="Georgia"/>
                <a:sym typeface="Georgia"/>
              </a:rPr>
              <a:t>Customers receiving complimentary sides creates a “value for the money” competitive advantage that shouldn't be foregone in an effort in maintain contribution margin</a:t>
            </a:r>
            <a:endParaRPr sz="1500">
              <a:solidFill>
                <a:srgbClr val="F5C43F"/>
              </a:solidFill>
              <a:latin typeface="Georgia"/>
              <a:ea typeface="Georgia"/>
              <a:cs typeface="Georgia"/>
              <a:sym typeface="Georgia"/>
            </a:endParaRPr>
          </a:p>
          <a:p>
            <a:pPr marL="914400" lvl="1" indent="-295275" algn="l" rtl="0">
              <a:lnSpc>
                <a:spcPct val="150000"/>
              </a:lnSpc>
              <a:spcBef>
                <a:spcPts val="0"/>
              </a:spcBef>
              <a:spcAft>
                <a:spcPts val="0"/>
              </a:spcAft>
              <a:buClr>
                <a:srgbClr val="F5C43F"/>
              </a:buClr>
              <a:buSzPct val="100000"/>
              <a:buFont typeface="Georgia"/>
              <a:buChar char="○"/>
            </a:pPr>
            <a:r>
              <a:rPr lang="en" sz="1500">
                <a:solidFill>
                  <a:srgbClr val="F5C43F"/>
                </a:solidFill>
                <a:latin typeface="Georgia"/>
                <a:ea typeface="Georgia"/>
                <a:cs typeface="Georgia"/>
                <a:sym typeface="Georgia"/>
              </a:rPr>
              <a:t>While respondents indicated they were mildly comfortable with the removal of free sides, the removal of included sides could have much more detrimental effects to customer perception than anticipated in practice</a:t>
            </a:r>
            <a:endParaRPr sz="1500">
              <a:solidFill>
                <a:srgbClr val="F5C43F"/>
              </a:solidFill>
              <a:latin typeface="Georgia"/>
              <a:ea typeface="Georgia"/>
              <a:cs typeface="Georgia"/>
              <a:sym typeface="Georgia"/>
            </a:endParaRPr>
          </a:p>
          <a:p>
            <a:pPr marL="457200" lvl="0" indent="-295275" algn="l" rtl="0">
              <a:lnSpc>
                <a:spcPct val="150000"/>
              </a:lnSpc>
              <a:spcBef>
                <a:spcPts val="0"/>
              </a:spcBef>
              <a:spcAft>
                <a:spcPts val="0"/>
              </a:spcAft>
              <a:buClr>
                <a:srgbClr val="F5C43F"/>
              </a:buClr>
              <a:buSzPct val="100000"/>
              <a:buFont typeface="Georgia"/>
              <a:buChar char="●"/>
            </a:pPr>
            <a:r>
              <a:rPr lang="en" sz="1500" b="1">
                <a:solidFill>
                  <a:srgbClr val="F5C43F"/>
                </a:solidFill>
                <a:latin typeface="Georgia"/>
                <a:ea typeface="Georgia"/>
                <a:cs typeface="Georgia"/>
                <a:sym typeface="Georgia"/>
              </a:rPr>
              <a:t>We recommend that the Dal Rae choose to reduce its portion sizing while keeping all else constant</a:t>
            </a:r>
            <a:endParaRPr sz="1500" b="1">
              <a:solidFill>
                <a:srgbClr val="F5C43F"/>
              </a:solidFill>
              <a:latin typeface="Georgia"/>
              <a:ea typeface="Georgia"/>
              <a:cs typeface="Georgia"/>
              <a:sym typeface="Georgia"/>
            </a:endParaRPr>
          </a:p>
          <a:p>
            <a:pPr marL="914400" lvl="1" indent="-295275" algn="l" rtl="0">
              <a:lnSpc>
                <a:spcPct val="150000"/>
              </a:lnSpc>
              <a:spcBef>
                <a:spcPts val="0"/>
              </a:spcBef>
              <a:spcAft>
                <a:spcPts val="0"/>
              </a:spcAft>
              <a:buClr>
                <a:srgbClr val="F5C43F"/>
              </a:buClr>
              <a:buSzPct val="125000"/>
              <a:buFont typeface="Georgia"/>
              <a:buChar char="○"/>
            </a:pPr>
            <a:r>
              <a:rPr lang="en" sz="1200">
                <a:solidFill>
                  <a:srgbClr val="F5C43F"/>
                </a:solidFill>
                <a:latin typeface="Georgia"/>
                <a:ea typeface="Georgia"/>
                <a:cs typeface="Georgia"/>
                <a:sym typeface="Georgia"/>
              </a:rPr>
              <a:t>We suggest offering a 10oz Dal Rae Famous Pepper Filet Mignon at the current $69.50 price point, instead of offering 12oz</a:t>
            </a:r>
            <a:endParaRPr sz="1200">
              <a:solidFill>
                <a:srgbClr val="F5C43F"/>
              </a:solidFill>
              <a:latin typeface="Georgia"/>
              <a:ea typeface="Georgia"/>
              <a:cs typeface="Georgia"/>
              <a:sym typeface="Georgia"/>
            </a:endParaRPr>
          </a:p>
          <a:p>
            <a:pPr marL="914400" lvl="1" indent="-295275" algn="l" rtl="0">
              <a:lnSpc>
                <a:spcPct val="150000"/>
              </a:lnSpc>
              <a:spcBef>
                <a:spcPts val="0"/>
              </a:spcBef>
              <a:spcAft>
                <a:spcPts val="0"/>
              </a:spcAft>
              <a:buClr>
                <a:srgbClr val="F5C43F"/>
              </a:buClr>
              <a:buSzPct val="125000"/>
              <a:buFont typeface="Georgia"/>
              <a:buChar char="○"/>
            </a:pPr>
            <a:r>
              <a:rPr lang="en" sz="1200">
                <a:solidFill>
                  <a:srgbClr val="F5C43F"/>
                </a:solidFill>
                <a:latin typeface="Georgia"/>
                <a:ea typeface="Georgia"/>
                <a:cs typeface="Georgia"/>
                <a:sym typeface="Georgia"/>
              </a:rPr>
              <a:t>This would bring its contribution margin up from 70.4% to 75.4%, above our 75% target markup threshold</a:t>
            </a:r>
            <a:endParaRPr sz="1200">
              <a:solidFill>
                <a:srgbClr val="F5C43F"/>
              </a:solidFill>
              <a:latin typeface="Georgia"/>
              <a:ea typeface="Georgia"/>
              <a:cs typeface="Georgia"/>
              <a:sym typeface="Georgia"/>
            </a:endParaRPr>
          </a:p>
          <a:p>
            <a:pPr marL="914400" lvl="1" indent="-281940" algn="l" rtl="0">
              <a:lnSpc>
                <a:spcPct val="150000"/>
              </a:lnSpc>
              <a:spcBef>
                <a:spcPts val="0"/>
              </a:spcBef>
              <a:spcAft>
                <a:spcPts val="0"/>
              </a:spcAft>
              <a:buClr>
                <a:srgbClr val="F5C43F"/>
              </a:buClr>
              <a:buSzPct val="100000"/>
              <a:buFont typeface="Georgia"/>
              <a:buChar char="○"/>
            </a:pPr>
            <a:r>
              <a:rPr lang="en" sz="1200">
                <a:solidFill>
                  <a:srgbClr val="F5C43F"/>
                </a:solidFill>
                <a:latin typeface="Georgia"/>
                <a:ea typeface="Georgia"/>
                <a:cs typeface="Georgia"/>
                <a:sym typeface="Georgia"/>
              </a:rPr>
              <a:t>This would also keep the Dal Rae’s listed menu price competitive with other steakhouses, such as Old Brea Steakhouse, which charges $65.00 for a 10oz filet mignon</a:t>
            </a:r>
            <a:endParaRPr sz="1200">
              <a:solidFill>
                <a:srgbClr val="F5C43F"/>
              </a:solidFill>
              <a:latin typeface="Georgia"/>
              <a:ea typeface="Georgia"/>
              <a:cs typeface="Georgia"/>
              <a:sym typeface="Georgia"/>
            </a:endParaRPr>
          </a:p>
          <a:p>
            <a:pPr marL="914400" lvl="0" indent="0" algn="l" rtl="0">
              <a:spcBef>
                <a:spcPts val="1200"/>
              </a:spcBef>
              <a:spcAft>
                <a:spcPts val="1200"/>
              </a:spcAft>
              <a:buNone/>
            </a:pPr>
            <a:endParaRPr sz="1200">
              <a:solidFill>
                <a:srgbClr val="F5C43F"/>
              </a:solidFill>
              <a:latin typeface="Georgia"/>
              <a:ea typeface="Georgia"/>
              <a:cs typeface="Georgia"/>
              <a:sym typeface="Georgi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320">
                <a:solidFill>
                  <a:srgbClr val="F5C43F"/>
                </a:solidFill>
                <a:latin typeface="Old Standard TT"/>
                <a:ea typeface="Old Standard TT"/>
                <a:cs typeface="Old Standard TT"/>
                <a:sym typeface="Old Standard TT"/>
              </a:rPr>
              <a:t>Dal Rae Contribution Margin Post-Covid: Red Meat Menu Items</a:t>
            </a:r>
            <a:endParaRPr sz="2320">
              <a:solidFill>
                <a:srgbClr val="F5C43F"/>
              </a:solidFill>
              <a:latin typeface="Old Standard TT"/>
              <a:ea typeface="Old Standard TT"/>
              <a:cs typeface="Old Standard TT"/>
              <a:sym typeface="Old Standard TT"/>
            </a:endParaRPr>
          </a:p>
        </p:txBody>
      </p:sp>
      <p:sp>
        <p:nvSpPr>
          <p:cNvPr id="82" name="Google Shape;82;p16"/>
          <p:cNvSpPr txBox="1">
            <a:spLocks noGrp="1"/>
          </p:cNvSpPr>
          <p:nvPr>
            <p:ph type="body" idx="1"/>
          </p:nvPr>
        </p:nvSpPr>
        <p:spPr>
          <a:xfrm>
            <a:off x="160725" y="1152475"/>
            <a:ext cx="4632900" cy="3923700"/>
          </a:xfrm>
          <a:prstGeom prst="rect">
            <a:avLst/>
          </a:prstGeom>
        </p:spPr>
        <p:txBody>
          <a:bodyPr spcFirstLastPara="1" wrap="square" lIns="91425" tIns="91425" rIns="91425" bIns="91425" anchor="t" anchorCtr="0">
            <a:normAutofit fontScale="77500" lnSpcReduction="10000"/>
          </a:bodyPr>
          <a:lstStyle/>
          <a:p>
            <a:pPr marL="457200" lvl="0" indent="-287655" algn="l" rtl="0">
              <a:lnSpc>
                <a:spcPct val="150000"/>
              </a:lnSpc>
              <a:spcBef>
                <a:spcPts val="0"/>
              </a:spcBef>
              <a:spcAft>
                <a:spcPts val="0"/>
              </a:spcAft>
              <a:buClr>
                <a:srgbClr val="F5C43F"/>
              </a:buClr>
              <a:buSzPct val="100000"/>
              <a:buFont typeface="Georgia"/>
              <a:buChar char="●"/>
            </a:pPr>
            <a:r>
              <a:rPr lang="en" sz="1200">
                <a:solidFill>
                  <a:srgbClr val="F5C43F"/>
                </a:solidFill>
                <a:latin typeface="Georgia"/>
                <a:ea typeface="Georgia"/>
                <a:cs typeface="Georgia"/>
                <a:sym typeface="Georgia"/>
              </a:rPr>
              <a:t>In order to simplify the task of evaluating the Dal Rae’s profitability on red meat based inventory, we take two initial steps:</a:t>
            </a:r>
            <a:endParaRPr sz="1200">
              <a:solidFill>
                <a:srgbClr val="F5C43F"/>
              </a:solidFill>
              <a:latin typeface="Georgia"/>
              <a:ea typeface="Georgia"/>
              <a:cs typeface="Georgia"/>
              <a:sym typeface="Georgia"/>
            </a:endParaRPr>
          </a:p>
          <a:p>
            <a:pPr marL="914400" lvl="1" indent="-287655" algn="l" rtl="0">
              <a:lnSpc>
                <a:spcPct val="150000"/>
              </a:lnSpc>
              <a:spcBef>
                <a:spcPts val="0"/>
              </a:spcBef>
              <a:spcAft>
                <a:spcPts val="0"/>
              </a:spcAft>
              <a:buClr>
                <a:srgbClr val="F5C43F"/>
              </a:buClr>
              <a:buSzPct val="100000"/>
              <a:buFont typeface="Georgia"/>
              <a:buChar char="○"/>
            </a:pPr>
            <a:r>
              <a:rPr lang="en" sz="1200">
                <a:solidFill>
                  <a:srgbClr val="F5C43F"/>
                </a:solidFill>
                <a:latin typeface="Georgia"/>
                <a:ea typeface="Georgia"/>
                <a:cs typeface="Georgia"/>
                <a:sym typeface="Georgia"/>
              </a:rPr>
              <a:t>We use an intermediary metric to measure Dal Rae’s profitability called contribution margin</a:t>
            </a:r>
            <a:endParaRPr sz="1200">
              <a:solidFill>
                <a:srgbClr val="F5C43F"/>
              </a:solidFill>
              <a:latin typeface="Georgia"/>
              <a:ea typeface="Georgia"/>
              <a:cs typeface="Georgia"/>
              <a:sym typeface="Georgia"/>
            </a:endParaRPr>
          </a:p>
          <a:p>
            <a:pPr marL="1371600" lvl="2" indent="-287655" algn="l" rtl="0">
              <a:lnSpc>
                <a:spcPct val="150000"/>
              </a:lnSpc>
              <a:spcBef>
                <a:spcPts val="0"/>
              </a:spcBef>
              <a:spcAft>
                <a:spcPts val="0"/>
              </a:spcAft>
              <a:buClr>
                <a:srgbClr val="F5C43F"/>
              </a:buClr>
              <a:buSzPct val="100000"/>
              <a:buFont typeface="Georgia"/>
              <a:buChar char="■"/>
            </a:pPr>
            <a:r>
              <a:rPr lang="en" sz="1200">
                <a:solidFill>
                  <a:srgbClr val="F5C43F"/>
                </a:solidFill>
                <a:latin typeface="Georgia"/>
                <a:ea typeface="Georgia"/>
                <a:cs typeface="Georgia"/>
                <a:sym typeface="Georgia"/>
              </a:rPr>
              <a:t>Contribution margin represents the portion of a product’s sales revenue that isn't used up by variable costs</a:t>
            </a:r>
            <a:endParaRPr sz="1200">
              <a:solidFill>
                <a:srgbClr val="F5C43F"/>
              </a:solidFill>
              <a:latin typeface="Georgia"/>
              <a:ea typeface="Georgia"/>
              <a:cs typeface="Georgia"/>
              <a:sym typeface="Georgia"/>
            </a:endParaRPr>
          </a:p>
          <a:p>
            <a:pPr marL="1371600" lvl="2" indent="-287655" algn="l" rtl="0">
              <a:lnSpc>
                <a:spcPct val="150000"/>
              </a:lnSpc>
              <a:spcBef>
                <a:spcPts val="0"/>
              </a:spcBef>
              <a:spcAft>
                <a:spcPts val="0"/>
              </a:spcAft>
              <a:buClr>
                <a:srgbClr val="F5C43F"/>
              </a:buClr>
              <a:buSzPct val="100000"/>
              <a:buFont typeface="Georgia"/>
              <a:buChar char="■"/>
            </a:pPr>
            <a:r>
              <a:rPr lang="en" sz="1200">
                <a:solidFill>
                  <a:srgbClr val="F5C43F"/>
                </a:solidFill>
                <a:latin typeface="Georgia"/>
                <a:ea typeface="Georgia"/>
                <a:cs typeface="Georgia"/>
                <a:sym typeface="Georgia"/>
              </a:rPr>
              <a:t>Because the increased inventory costs the Dal Rae is experiencing are variable costs, this metric is more accurate for the purposes of this project</a:t>
            </a:r>
            <a:endParaRPr sz="1200">
              <a:solidFill>
                <a:srgbClr val="F5C43F"/>
              </a:solidFill>
              <a:latin typeface="Georgia"/>
              <a:ea typeface="Georgia"/>
              <a:cs typeface="Georgia"/>
              <a:sym typeface="Georgia"/>
            </a:endParaRPr>
          </a:p>
          <a:p>
            <a:pPr marL="914400" lvl="1" indent="-287655" algn="l" rtl="0">
              <a:lnSpc>
                <a:spcPct val="150000"/>
              </a:lnSpc>
              <a:spcBef>
                <a:spcPts val="0"/>
              </a:spcBef>
              <a:spcAft>
                <a:spcPts val="0"/>
              </a:spcAft>
              <a:buClr>
                <a:srgbClr val="F5C43F"/>
              </a:buClr>
              <a:buSzPct val="100000"/>
              <a:buFont typeface="Georgia"/>
              <a:buChar char="○"/>
            </a:pPr>
            <a:r>
              <a:rPr lang="en" sz="1200">
                <a:solidFill>
                  <a:srgbClr val="F5C43F"/>
                </a:solidFill>
                <a:highlight>
                  <a:srgbClr val="202124"/>
                </a:highlight>
                <a:latin typeface="Georgia"/>
                <a:ea typeface="Georgia"/>
                <a:cs typeface="Georgia"/>
                <a:sym typeface="Georgia"/>
              </a:rPr>
              <a:t>We use the three most popular red meat menu items within set price tiers to approximate Dal Rae contribution margin </a:t>
            </a:r>
            <a:endParaRPr sz="1200">
              <a:solidFill>
                <a:srgbClr val="F5C43F"/>
              </a:solidFill>
              <a:highlight>
                <a:srgbClr val="202124"/>
              </a:highlight>
              <a:latin typeface="Georgia"/>
              <a:ea typeface="Georgia"/>
              <a:cs typeface="Georgia"/>
              <a:sym typeface="Georgia"/>
            </a:endParaRPr>
          </a:p>
          <a:p>
            <a:pPr marL="1371600" lvl="2" indent="-287655" algn="l" rtl="0">
              <a:lnSpc>
                <a:spcPct val="150000"/>
              </a:lnSpc>
              <a:spcBef>
                <a:spcPts val="0"/>
              </a:spcBef>
              <a:spcAft>
                <a:spcPts val="0"/>
              </a:spcAft>
              <a:buClr>
                <a:srgbClr val="F5C43F"/>
              </a:buClr>
              <a:buSzPct val="100000"/>
              <a:buFont typeface="Georgia"/>
              <a:buChar char="■"/>
            </a:pPr>
            <a:r>
              <a:rPr lang="en" sz="1200">
                <a:solidFill>
                  <a:srgbClr val="F5C43F"/>
                </a:solidFill>
                <a:highlight>
                  <a:srgbClr val="202124"/>
                </a:highlight>
                <a:latin typeface="Georgia"/>
                <a:ea typeface="Georgia"/>
                <a:cs typeface="Georgia"/>
                <a:sym typeface="Georgia"/>
              </a:rPr>
              <a:t>The POS system the Dal Rae uses to track its sales is limited in its functionality, forcing the manual collection and computation of data in certain areas</a:t>
            </a:r>
            <a:endParaRPr sz="1200">
              <a:solidFill>
                <a:srgbClr val="F5C43F"/>
              </a:solidFill>
              <a:highlight>
                <a:srgbClr val="202124"/>
              </a:highlight>
              <a:latin typeface="Georgia"/>
              <a:ea typeface="Georgia"/>
              <a:cs typeface="Georgia"/>
              <a:sym typeface="Georgia"/>
            </a:endParaRPr>
          </a:p>
          <a:p>
            <a:pPr marL="1371600" lvl="2" indent="-287655" algn="l" rtl="0">
              <a:lnSpc>
                <a:spcPct val="150000"/>
              </a:lnSpc>
              <a:spcBef>
                <a:spcPts val="0"/>
              </a:spcBef>
              <a:spcAft>
                <a:spcPts val="0"/>
              </a:spcAft>
              <a:buClr>
                <a:srgbClr val="F5C43F"/>
              </a:buClr>
              <a:buSzPct val="100000"/>
              <a:buFont typeface="Georgia"/>
              <a:buChar char="■"/>
            </a:pPr>
            <a:r>
              <a:rPr lang="en" sz="1200">
                <a:solidFill>
                  <a:srgbClr val="F5C43F"/>
                </a:solidFill>
                <a:highlight>
                  <a:srgbClr val="202124"/>
                </a:highlight>
                <a:latin typeface="Georgia"/>
                <a:ea typeface="Georgia"/>
                <a:cs typeface="Georgia"/>
                <a:sym typeface="Georgia"/>
              </a:rPr>
              <a:t>Due to the tedious nature of acquiring all data, the most popular menu items will be used as proxies to approximate the contribution margin of items within various price ranges </a:t>
            </a:r>
            <a:endParaRPr/>
          </a:p>
        </p:txBody>
      </p:sp>
      <p:pic>
        <p:nvPicPr>
          <p:cNvPr id="83" name="Google Shape;83;p16"/>
          <p:cNvPicPr preferRelativeResize="0"/>
          <p:nvPr/>
        </p:nvPicPr>
        <p:blipFill>
          <a:blip r:embed="rId3">
            <a:alphaModFix/>
          </a:blip>
          <a:stretch>
            <a:fillRect/>
          </a:stretch>
        </p:blipFill>
        <p:spPr>
          <a:xfrm>
            <a:off x="4943300" y="1987439"/>
            <a:ext cx="3773975" cy="2032125"/>
          </a:xfrm>
          <a:prstGeom prst="rect">
            <a:avLst/>
          </a:prstGeom>
          <a:noFill/>
          <a:ln w="28575" cap="flat" cmpd="sng">
            <a:solidFill>
              <a:srgbClr val="F5C43F"/>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rgbClr val="000000"/>
              </a:buClr>
              <a:buSzPct val="42672"/>
              <a:buFont typeface="Arial"/>
              <a:buNone/>
            </a:pPr>
            <a:r>
              <a:rPr lang="en" sz="2320">
                <a:solidFill>
                  <a:srgbClr val="F5C43F"/>
                </a:solidFill>
                <a:latin typeface="Old Standard TT"/>
                <a:ea typeface="Old Standard TT"/>
                <a:cs typeface="Old Standard TT"/>
                <a:sym typeface="Old Standard TT"/>
              </a:rPr>
              <a:t>Dal Rae Contribution Margin Post-Covid: Red Meat Menu Items</a:t>
            </a:r>
            <a:endParaRPr/>
          </a:p>
        </p:txBody>
      </p:sp>
      <p:sp>
        <p:nvSpPr>
          <p:cNvPr id="89" name="Google Shape;89;p17"/>
          <p:cNvSpPr txBox="1">
            <a:spLocks noGrp="1"/>
          </p:cNvSpPr>
          <p:nvPr>
            <p:ph type="body" idx="1"/>
          </p:nvPr>
        </p:nvSpPr>
        <p:spPr>
          <a:xfrm>
            <a:off x="311700" y="1063800"/>
            <a:ext cx="4504200" cy="4079700"/>
          </a:xfrm>
          <a:prstGeom prst="rect">
            <a:avLst/>
          </a:prstGeom>
        </p:spPr>
        <p:txBody>
          <a:bodyPr spcFirstLastPara="1" wrap="square" lIns="91425" tIns="91425" rIns="91425" bIns="91425" anchor="t" anchorCtr="0">
            <a:normAutofit fontScale="85000" lnSpcReduction="20000"/>
          </a:bodyPr>
          <a:lstStyle/>
          <a:p>
            <a:pPr marL="457200" lvl="0" indent="-293370" algn="l" rtl="0">
              <a:lnSpc>
                <a:spcPct val="150000"/>
              </a:lnSpc>
              <a:spcBef>
                <a:spcPts val="0"/>
              </a:spcBef>
              <a:spcAft>
                <a:spcPts val="0"/>
              </a:spcAft>
              <a:buClr>
                <a:srgbClr val="F5C43F"/>
              </a:buClr>
              <a:buSzPct val="100000"/>
              <a:buFont typeface="Georgia"/>
              <a:buChar char="●"/>
            </a:pPr>
            <a:r>
              <a:rPr lang="en" sz="1200">
                <a:solidFill>
                  <a:srgbClr val="F5C43F"/>
                </a:solidFill>
                <a:latin typeface="Georgia"/>
                <a:ea typeface="Georgia"/>
                <a:cs typeface="Georgia"/>
                <a:sym typeface="Georgia"/>
              </a:rPr>
              <a:t>In order to determine proxy contribution margin before and after the Covid-19 pandemic, we accessed POS sales data ranging from January 1st, 2018 to June 1st, 2023</a:t>
            </a:r>
            <a:endParaRPr sz="1200">
              <a:solidFill>
                <a:srgbClr val="F5C43F"/>
              </a:solidFill>
              <a:latin typeface="Georgia"/>
              <a:ea typeface="Georgia"/>
              <a:cs typeface="Georgia"/>
              <a:sym typeface="Georgia"/>
            </a:endParaRPr>
          </a:p>
          <a:p>
            <a:pPr marL="457200" lvl="0" indent="-293370" algn="l" rtl="0">
              <a:lnSpc>
                <a:spcPct val="150000"/>
              </a:lnSpc>
              <a:spcBef>
                <a:spcPts val="0"/>
              </a:spcBef>
              <a:spcAft>
                <a:spcPts val="0"/>
              </a:spcAft>
              <a:buClr>
                <a:srgbClr val="F5C43F"/>
              </a:buClr>
              <a:buSzPct val="100000"/>
              <a:buFont typeface="Georgia"/>
              <a:buChar char="●"/>
            </a:pPr>
            <a:r>
              <a:rPr lang="en" sz="1200">
                <a:solidFill>
                  <a:srgbClr val="F5C43F"/>
                </a:solidFill>
                <a:latin typeface="Georgia"/>
                <a:ea typeface="Georgia"/>
                <a:cs typeface="Georgia"/>
                <a:sym typeface="Georgia"/>
              </a:rPr>
              <a:t>Price tiers were defined as such:</a:t>
            </a:r>
            <a:endParaRPr sz="1200">
              <a:solidFill>
                <a:srgbClr val="F5C43F"/>
              </a:solidFill>
              <a:latin typeface="Georgia"/>
              <a:ea typeface="Georgia"/>
              <a:cs typeface="Georgia"/>
              <a:sym typeface="Georgia"/>
            </a:endParaRPr>
          </a:p>
          <a:p>
            <a:pPr marL="914400" lvl="1" indent="-293369" algn="l" rtl="0">
              <a:lnSpc>
                <a:spcPct val="150000"/>
              </a:lnSpc>
              <a:spcBef>
                <a:spcPts val="0"/>
              </a:spcBef>
              <a:spcAft>
                <a:spcPts val="0"/>
              </a:spcAft>
              <a:buClr>
                <a:srgbClr val="F5C43F"/>
              </a:buClr>
              <a:buSzPct val="100000"/>
              <a:buFont typeface="Georgia"/>
              <a:buChar char="○"/>
            </a:pPr>
            <a:r>
              <a:rPr lang="en" sz="1200">
                <a:solidFill>
                  <a:srgbClr val="F5C43F"/>
                </a:solidFill>
                <a:latin typeface="Georgia"/>
                <a:ea typeface="Georgia"/>
                <a:cs typeface="Georgia"/>
                <a:sym typeface="Georgia"/>
              </a:rPr>
              <a:t>Low ($20-$30)</a:t>
            </a:r>
            <a:endParaRPr sz="1200">
              <a:solidFill>
                <a:srgbClr val="F5C43F"/>
              </a:solidFill>
              <a:latin typeface="Georgia"/>
              <a:ea typeface="Georgia"/>
              <a:cs typeface="Georgia"/>
              <a:sym typeface="Georgia"/>
            </a:endParaRPr>
          </a:p>
          <a:p>
            <a:pPr marL="914400" lvl="1" indent="-293369" algn="l" rtl="0">
              <a:lnSpc>
                <a:spcPct val="150000"/>
              </a:lnSpc>
              <a:spcBef>
                <a:spcPts val="0"/>
              </a:spcBef>
              <a:spcAft>
                <a:spcPts val="0"/>
              </a:spcAft>
              <a:buClr>
                <a:srgbClr val="F5C43F"/>
              </a:buClr>
              <a:buSzPct val="100000"/>
              <a:buFont typeface="Georgia"/>
              <a:buChar char="○"/>
            </a:pPr>
            <a:r>
              <a:rPr lang="en" sz="1200">
                <a:solidFill>
                  <a:srgbClr val="F5C43F"/>
                </a:solidFill>
                <a:latin typeface="Georgia"/>
                <a:ea typeface="Georgia"/>
                <a:cs typeface="Georgia"/>
                <a:sym typeface="Georgia"/>
              </a:rPr>
              <a:t>Medium ($30-50)</a:t>
            </a:r>
            <a:endParaRPr sz="1200">
              <a:solidFill>
                <a:srgbClr val="F5C43F"/>
              </a:solidFill>
              <a:latin typeface="Georgia"/>
              <a:ea typeface="Georgia"/>
              <a:cs typeface="Georgia"/>
              <a:sym typeface="Georgia"/>
            </a:endParaRPr>
          </a:p>
          <a:p>
            <a:pPr marL="914400" lvl="1" indent="-293369" algn="l" rtl="0">
              <a:lnSpc>
                <a:spcPct val="150000"/>
              </a:lnSpc>
              <a:spcBef>
                <a:spcPts val="0"/>
              </a:spcBef>
              <a:spcAft>
                <a:spcPts val="0"/>
              </a:spcAft>
              <a:buClr>
                <a:srgbClr val="F5C43F"/>
              </a:buClr>
              <a:buSzPct val="100000"/>
              <a:buFont typeface="Georgia"/>
              <a:buChar char="○"/>
            </a:pPr>
            <a:r>
              <a:rPr lang="en" sz="1200">
                <a:solidFill>
                  <a:srgbClr val="F5C43F"/>
                </a:solidFill>
                <a:latin typeface="Georgia"/>
                <a:ea typeface="Georgia"/>
                <a:cs typeface="Georgia"/>
                <a:sym typeface="Georgia"/>
              </a:rPr>
              <a:t>High ($50+)</a:t>
            </a:r>
            <a:endParaRPr sz="1200">
              <a:solidFill>
                <a:srgbClr val="F5C43F"/>
              </a:solidFill>
              <a:latin typeface="Georgia"/>
              <a:ea typeface="Georgia"/>
              <a:cs typeface="Georgia"/>
              <a:sym typeface="Georgia"/>
            </a:endParaRPr>
          </a:p>
          <a:p>
            <a:pPr marL="457200" lvl="0" indent="-293370" algn="l" rtl="0">
              <a:lnSpc>
                <a:spcPct val="150000"/>
              </a:lnSpc>
              <a:spcBef>
                <a:spcPts val="0"/>
              </a:spcBef>
              <a:spcAft>
                <a:spcPts val="0"/>
              </a:spcAft>
              <a:buClr>
                <a:srgbClr val="F5C43F"/>
              </a:buClr>
              <a:buSzPct val="100000"/>
              <a:buFont typeface="Georgia"/>
              <a:buChar char="●"/>
            </a:pPr>
            <a:r>
              <a:rPr lang="en" sz="1200">
                <a:solidFill>
                  <a:srgbClr val="F5C43F"/>
                </a:solidFill>
                <a:latin typeface="Georgia"/>
                <a:ea typeface="Georgia"/>
                <a:cs typeface="Georgia"/>
                <a:sym typeface="Georgia"/>
              </a:rPr>
              <a:t>The red meat based items chosen as proxies based on highest sales were as follows:</a:t>
            </a:r>
            <a:endParaRPr sz="1200">
              <a:solidFill>
                <a:srgbClr val="F5C43F"/>
              </a:solidFill>
              <a:latin typeface="Georgia"/>
              <a:ea typeface="Georgia"/>
              <a:cs typeface="Georgia"/>
              <a:sym typeface="Georgia"/>
            </a:endParaRPr>
          </a:p>
          <a:p>
            <a:pPr marL="914400" lvl="1" indent="-293369" algn="l" rtl="0">
              <a:lnSpc>
                <a:spcPct val="150000"/>
              </a:lnSpc>
              <a:spcBef>
                <a:spcPts val="0"/>
              </a:spcBef>
              <a:spcAft>
                <a:spcPts val="0"/>
              </a:spcAft>
              <a:buClr>
                <a:srgbClr val="F5C43F"/>
              </a:buClr>
              <a:buSzPct val="100000"/>
              <a:buFont typeface="Georgia"/>
              <a:buChar char="○"/>
            </a:pPr>
            <a:r>
              <a:rPr lang="en" sz="1200">
                <a:solidFill>
                  <a:srgbClr val="F5C43F"/>
                </a:solidFill>
                <a:latin typeface="Georgia"/>
                <a:ea typeface="Georgia"/>
                <a:cs typeface="Georgia"/>
                <a:sym typeface="Georgia"/>
              </a:rPr>
              <a:t>Poor Man’s Pepper Steak ($22.75)</a:t>
            </a:r>
            <a:endParaRPr sz="1200">
              <a:solidFill>
                <a:srgbClr val="F5C43F"/>
              </a:solidFill>
              <a:latin typeface="Georgia"/>
              <a:ea typeface="Georgia"/>
              <a:cs typeface="Georgia"/>
              <a:sym typeface="Georgia"/>
            </a:endParaRPr>
          </a:p>
          <a:p>
            <a:pPr marL="914400" lvl="1" indent="-293369" algn="l" rtl="0">
              <a:lnSpc>
                <a:spcPct val="150000"/>
              </a:lnSpc>
              <a:spcBef>
                <a:spcPts val="0"/>
              </a:spcBef>
              <a:spcAft>
                <a:spcPts val="0"/>
              </a:spcAft>
              <a:buClr>
                <a:srgbClr val="F5C43F"/>
              </a:buClr>
              <a:buSzPct val="100000"/>
              <a:buFont typeface="Georgia"/>
              <a:buChar char="○"/>
            </a:pPr>
            <a:r>
              <a:rPr lang="en" sz="1200">
                <a:solidFill>
                  <a:srgbClr val="F5C43F"/>
                </a:solidFill>
                <a:latin typeface="Georgia"/>
                <a:ea typeface="Georgia"/>
                <a:cs typeface="Georgia"/>
                <a:sym typeface="Georgia"/>
              </a:rPr>
              <a:t>Medallions of Filet Mignon ($44.00)</a:t>
            </a:r>
            <a:endParaRPr sz="1200">
              <a:solidFill>
                <a:srgbClr val="F5C43F"/>
              </a:solidFill>
              <a:latin typeface="Georgia"/>
              <a:ea typeface="Georgia"/>
              <a:cs typeface="Georgia"/>
              <a:sym typeface="Georgia"/>
            </a:endParaRPr>
          </a:p>
          <a:p>
            <a:pPr marL="914400" lvl="1" indent="-293369" algn="l" rtl="0">
              <a:lnSpc>
                <a:spcPct val="150000"/>
              </a:lnSpc>
              <a:spcBef>
                <a:spcPts val="0"/>
              </a:spcBef>
              <a:spcAft>
                <a:spcPts val="0"/>
              </a:spcAft>
              <a:buClr>
                <a:srgbClr val="F5C43F"/>
              </a:buClr>
              <a:buSzPct val="100000"/>
              <a:buFont typeface="Georgia"/>
              <a:buChar char="○"/>
            </a:pPr>
            <a:r>
              <a:rPr lang="en" sz="1200">
                <a:solidFill>
                  <a:srgbClr val="F5C43F"/>
                </a:solidFill>
                <a:latin typeface="Georgia"/>
                <a:ea typeface="Georgia"/>
                <a:cs typeface="Georgia"/>
                <a:sym typeface="Georgia"/>
              </a:rPr>
              <a:t>Dal Rae Famous Pepper Filet Mignon ($69.50)</a:t>
            </a:r>
            <a:endParaRPr sz="1200">
              <a:solidFill>
                <a:srgbClr val="F5C43F"/>
              </a:solidFill>
              <a:latin typeface="Georgia"/>
              <a:ea typeface="Georgia"/>
              <a:cs typeface="Georgia"/>
              <a:sym typeface="Georgia"/>
            </a:endParaRPr>
          </a:p>
          <a:p>
            <a:pPr marL="457200" lvl="0" indent="-293370" algn="l" rtl="0">
              <a:lnSpc>
                <a:spcPct val="150000"/>
              </a:lnSpc>
              <a:spcBef>
                <a:spcPts val="0"/>
              </a:spcBef>
              <a:spcAft>
                <a:spcPts val="0"/>
              </a:spcAft>
              <a:buClr>
                <a:srgbClr val="F5C43F"/>
              </a:buClr>
              <a:buSzPct val="100000"/>
              <a:buFont typeface="Georgia"/>
              <a:buChar char="●"/>
            </a:pPr>
            <a:r>
              <a:rPr lang="en" sz="1200">
                <a:solidFill>
                  <a:srgbClr val="F5C43F"/>
                </a:solidFill>
                <a:latin typeface="Georgia"/>
                <a:ea typeface="Georgia"/>
                <a:cs typeface="Georgia"/>
                <a:sym typeface="Georgia"/>
              </a:rPr>
              <a:t>The Dal Rae currently uses a combination of markup pricing and going-rate pricing to determine the menu price of their entr</a:t>
            </a:r>
            <a:r>
              <a:rPr lang="en" sz="1200">
                <a:solidFill>
                  <a:srgbClr val="F5C43F"/>
                </a:solidFill>
                <a:highlight>
                  <a:srgbClr val="202124"/>
                </a:highlight>
                <a:latin typeface="Georgia"/>
                <a:ea typeface="Georgia"/>
                <a:cs typeface="Georgia"/>
                <a:sym typeface="Georgia"/>
              </a:rPr>
              <a:t>ées</a:t>
            </a:r>
            <a:endParaRPr sz="1200">
              <a:solidFill>
                <a:srgbClr val="F5C43F"/>
              </a:solidFill>
              <a:highlight>
                <a:srgbClr val="202124"/>
              </a:highlight>
              <a:latin typeface="Georgia"/>
              <a:ea typeface="Georgia"/>
              <a:cs typeface="Georgia"/>
              <a:sym typeface="Georgia"/>
            </a:endParaRPr>
          </a:p>
          <a:p>
            <a:pPr marL="914400" lvl="1" indent="-293369" algn="l" rtl="0">
              <a:lnSpc>
                <a:spcPct val="150000"/>
              </a:lnSpc>
              <a:spcBef>
                <a:spcPts val="0"/>
              </a:spcBef>
              <a:spcAft>
                <a:spcPts val="0"/>
              </a:spcAft>
              <a:buClr>
                <a:srgbClr val="F5C43F"/>
              </a:buClr>
              <a:buSzPct val="100000"/>
              <a:buFont typeface="Georgia"/>
              <a:buChar char="○"/>
            </a:pPr>
            <a:r>
              <a:rPr lang="en" sz="1200">
                <a:solidFill>
                  <a:srgbClr val="F5C43F"/>
                </a:solidFill>
                <a:latin typeface="Georgia"/>
                <a:ea typeface="Georgia"/>
                <a:cs typeface="Georgia"/>
                <a:sym typeface="Georgia"/>
              </a:rPr>
              <a:t>Their goal is to have at least a 75% contribution margin on their red meat based entr</a:t>
            </a:r>
            <a:r>
              <a:rPr lang="en" sz="1200">
                <a:solidFill>
                  <a:srgbClr val="F5C43F"/>
                </a:solidFill>
                <a:highlight>
                  <a:srgbClr val="202124"/>
                </a:highlight>
                <a:latin typeface="Georgia"/>
                <a:ea typeface="Georgia"/>
                <a:cs typeface="Georgia"/>
                <a:sym typeface="Georgia"/>
              </a:rPr>
              <a:t>ées</a:t>
            </a:r>
            <a:endParaRPr sz="1200">
              <a:solidFill>
                <a:srgbClr val="F5C43F"/>
              </a:solidFill>
              <a:highlight>
                <a:srgbClr val="202124"/>
              </a:highlight>
              <a:latin typeface="Georgia"/>
              <a:ea typeface="Georgia"/>
              <a:cs typeface="Georgia"/>
              <a:sym typeface="Georgia"/>
            </a:endParaRPr>
          </a:p>
          <a:p>
            <a:pPr marL="914400" lvl="1" indent="-293369" algn="l" rtl="0">
              <a:lnSpc>
                <a:spcPct val="150000"/>
              </a:lnSpc>
              <a:spcBef>
                <a:spcPts val="0"/>
              </a:spcBef>
              <a:spcAft>
                <a:spcPts val="0"/>
              </a:spcAft>
              <a:buClr>
                <a:srgbClr val="F5C43F"/>
              </a:buClr>
              <a:buSzPct val="100000"/>
              <a:buFont typeface="Georgia"/>
              <a:buChar char="○"/>
            </a:pPr>
            <a:r>
              <a:rPr lang="en" sz="1200">
                <a:solidFill>
                  <a:srgbClr val="F5C43F"/>
                </a:solidFill>
                <a:latin typeface="Georgia"/>
                <a:ea typeface="Georgia"/>
                <a:cs typeface="Georgia"/>
                <a:sym typeface="Georgia"/>
              </a:rPr>
              <a:t>They also want to mirror competitors prices as best they can to remain competitive</a:t>
            </a:r>
            <a:br>
              <a:rPr lang="en" sz="1200">
                <a:solidFill>
                  <a:srgbClr val="F5C43F"/>
                </a:solidFill>
                <a:latin typeface="Georgia"/>
                <a:ea typeface="Georgia"/>
                <a:cs typeface="Georgia"/>
                <a:sym typeface="Georgia"/>
              </a:rPr>
            </a:br>
            <a:endParaRPr sz="1200">
              <a:solidFill>
                <a:srgbClr val="F5C43F"/>
              </a:solidFill>
              <a:latin typeface="Georgia"/>
              <a:ea typeface="Georgia"/>
              <a:cs typeface="Georgia"/>
              <a:sym typeface="Georgia"/>
            </a:endParaRPr>
          </a:p>
        </p:txBody>
      </p:sp>
      <p:pic>
        <p:nvPicPr>
          <p:cNvPr id="90" name="Google Shape;90;p17"/>
          <p:cNvPicPr preferRelativeResize="0"/>
          <p:nvPr/>
        </p:nvPicPr>
        <p:blipFill>
          <a:blip r:embed="rId3">
            <a:alphaModFix/>
          </a:blip>
          <a:stretch>
            <a:fillRect/>
          </a:stretch>
        </p:blipFill>
        <p:spPr>
          <a:xfrm>
            <a:off x="5678075" y="1017725"/>
            <a:ext cx="2336925" cy="619886"/>
          </a:xfrm>
          <a:prstGeom prst="rect">
            <a:avLst/>
          </a:prstGeom>
          <a:noFill/>
          <a:ln w="28575" cap="flat" cmpd="sng">
            <a:solidFill>
              <a:srgbClr val="F5C43F"/>
            </a:solidFill>
            <a:prstDash val="solid"/>
            <a:round/>
            <a:headEnd type="none" w="sm" len="sm"/>
            <a:tailEnd type="none" w="sm" len="sm"/>
          </a:ln>
        </p:spPr>
      </p:pic>
      <p:pic>
        <p:nvPicPr>
          <p:cNvPr id="91" name="Google Shape;91;p17"/>
          <p:cNvPicPr preferRelativeResize="0"/>
          <p:nvPr/>
        </p:nvPicPr>
        <p:blipFill>
          <a:blip r:embed="rId4">
            <a:alphaModFix/>
          </a:blip>
          <a:stretch>
            <a:fillRect/>
          </a:stretch>
        </p:blipFill>
        <p:spPr>
          <a:xfrm>
            <a:off x="5678075" y="1781947"/>
            <a:ext cx="2336925" cy="599425"/>
          </a:xfrm>
          <a:prstGeom prst="rect">
            <a:avLst/>
          </a:prstGeom>
          <a:noFill/>
          <a:ln w="28575" cap="flat" cmpd="sng">
            <a:solidFill>
              <a:srgbClr val="F5C43F"/>
            </a:solidFill>
            <a:prstDash val="solid"/>
            <a:round/>
            <a:headEnd type="none" w="sm" len="sm"/>
            <a:tailEnd type="none" w="sm" len="sm"/>
          </a:ln>
        </p:spPr>
      </p:pic>
      <p:pic>
        <p:nvPicPr>
          <p:cNvPr id="92" name="Google Shape;92;p17"/>
          <p:cNvPicPr preferRelativeResize="0"/>
          <p:nvPr/>
        </p:nvPicPr>
        <p:blipFill>
          <a:blip r:embed="rId5">
            <a:alphaModFix/>
          </a:blip>
          <a:stretch>
            <a:fillRect/>
          </a:stretch>
        </p:blipFill>
        <p:spPr>
          <a:xfrm>
            <a:off x="5678075" y="2525725"/>
            <a:ext cx="2336925" cy="1331575"/>
          </a:xfrm>
          <a:prstGeom prst="rect">
            <a:avLst/>
          </a:prstGeom>
          <a:noFill/>
          <a:ln w="28575" cap="flat" cmpd="sng">
            <a:solidFill>
              <a:srgbClr val="F5C43F"/>
            </a:solidFill>
            <a:prstDash val="solid"/>
            <a:round/>
            <a:headEnd type="none" w="sm" len="sm"/>
            <a:tailEnd type="none" w="sm" len="sm"/>
          </a:ln>
        </p:spPr>
      </p:pic>
      <p:pic>
        <p:nvPicPr>
          <p:cNvPr id="93" name="Google Shape;93;p17"/>
          <p:cNvPicPr preferRelativeResize="0"/>
          <p:nvPr/>
        </p:nvPicPr>
        <p:blipFill>
          <a:blip r:embed="rId6">
            <a:alphaModFix/>
          </a:blip>
          <a:stretch>
            <a:fillRect/>
          </a:stretch>
        </p:blipFill>
        <p:spPr>
          <a:xfrm>
            <a:off x="4860775" y="4001651"/>
            <a:ext cx="3971525" cy="768225"/>
          </a:xfrm>
          <a:prstGeom prst="rect">
            <a:avLst/>
          </a:prstGeom>
          <a:noFill/>
          <a:ln w="28575" cap="flat" cmpd="sng">
            <a:solidFill>
              <a:srgbClr val="F5C43F"/>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5C43F"/>
                </a:solidFill>
                <a:latin typeface="Georgia"/>
                <a:ea typeface="Georgia"/>
                <a:cs typeface="Georgia"/>
                <a:sym typeface="Georgia"/>
              </a:rPr>
              <a:t>Contribution Margin Calculation by Proxy </a:t>
            </a:r>
            <a:r>
              <a:rPr lang="en" sz="2750">
                <a:solidFill>
                  <a:srgbClr val="F5C43F"/>
                </a:solidFill>
                <a:latin typeface="Georgia"/>
                <a:ea typeface="Georgia"/>
                <a:cs typeface="Georgia"/>
                <a:sym typeface="Georgia"/>
              </a:rPr>
              <a:t>Entr</a:t>
            </a:r>
            <a:r>
              <a:rPr lang="en" sz="2750">
                <a:solidFill>
                  <a:srgbClr val="F5C43F"/>
                </a:solidFill>
                <a:highlight>
                  <a:srgbClr val="202124"/>
                </a:highlight>
                <a:latin typeface="Georgia"/>
                <a:ea typeface="Georgia"/>
                <a:cs typeface="Georgia"/>
                <a:sym typeface="Georgia"/>
              </a:rPr>
              <a:t>ée</a:t>
            </a:r>
            <a:endParaRPr sz="2750">
              <a:solidFill>
                <a:srgbClr val="F5C43F"/>
              </a:solidFill>
              <a:latin typeface="Georgia"/>
              <a:ea typeface="Georgia"/>
              <a:cs typeface="Georgia"/>
              <a:sym typeface="Georgia"/>
            </a:endParaRPr>
          </a:p>
        </p:txBody>
      </p:sp>
      <p:sp>
        <p:nvSpPr>
          <p:cNvPr id="99" name="Google Shape;99;p18"/>
          <p:cNvSpPr txBox="1"/>
          <p:nvPr/>
        </p:nvSpPr>
        <p:spPr>
          <a:xfrm>
            <a:off x="2288800" y="1756500"/>
            <a:ext cx="936600" cy="338700"/>
          </a:xfrm>
          <a:prstGeom prst="rect">
            <a:avLst/>
          </a:prstGeom>
          <a:noFill/>
          <a:ln w="28575" cap="flat" cmpd="sng">
            <a:solidFill>
              <a:srgbClr val="F5C43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5C43F"/>
                </a:solidFill>
                <a:latin typeface="Georgia"/>
                <a:ea typeface="Georgia"/>
                <a:cs typeface="Georgia"/>
                <a:sym typeface="Georgia"/>
              </a:rPr>
              <a:t>90.5%</a:t>
            </a:r>
            <a:endParaRPr sz="1000">
              <a:solidFill>
                <a:srgbClr val="F5C43F"/>
              </a:solidFill>
              <a:latin typeface="Georgia"/>
              <a:ea typeface="Georgia"/>
              <a:cs typeface="Georgia"/>
              <a:sym typeface="Georgia"/>
            </a:endParaRPr>
          </a:p>
        </p:txBody>
      </p:sp>
      <p:sp>
        <p:nvSpPr>
          <p:cNvPr id="100" name="Google Shape;100;p18"/>
          <p:cNvSpPr txBox="1"/>
          <p:nvPr/>
        </p:nvSpPr>
        <p:spPr>
          <a:xfrm>
            <a:off x="415650" y="1764300"/>
            <a:ext cx="1662600" cy="323100"/>
          </a:xfrm>
          <a:prstGeom prst="rect">
            <a:avLst/>
          </a:prstGeom>
          <a:noFill/>
          <a:ln w="28575" cap="flat" cmpd="sng">
            <a:solidFill>
              <a:srgbClr val="F5C43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900">
                <a:solidFill>
                  <a:srgbClr val="F5C43F"/>
                </a:solidFill>
                <a:latin typeface="Georgia"/>
                <a:ea typeface="Georgia"/>
                <a:cs typeface="Georgia"/>
                <a:sym typeface="Georgia"/>
              </a:rPr>
              <a:t>Poor Man’s Pepper Steak</a:t>
            </a:r>
            <a:endParaRPr sz="900">
              <a:solidFill>
                <a:srgbClr val="F5C43F"/>
              </a:solidFill>
              <a:latin typeface="Georgia"/>
              <a:ea typeface="Georgia"/>
              <a:cs typeface="Georgia"/>
              <a:sym typeface="Georgia"/>
            </a:endParaRPr>
          </a:p>
        </p:txBody>
      </p:sp>
      <p:sp>
        <p:nvSpPr>
          <p:cNvPr id="101" name="Google Shape;101;p18"/>
          <p:cNvSpPr txBox="1"/>
          <p:nvPr/>
        </p:nvSpPr>
        <p:spPr>
          <a:xfrm>
            <a:off x="415650" y="2471925"/>
            <a:ext cx="1662600" cy="323100"/>
          </a:xfrm>
          <a:prstGeom prst="rect">
            <a:avLst/>
          </a:prstGeom>
          <a:noFill/>
          <a:ln w="28575" cap="flat" cmpd="sng">
            <a:solidFill>
              <a:srgbClr val="F5C43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900">
                <a:solidFill>
                  <a:srgbClr val="F5C43F"/>
                </a:solidFill>
                <a:latin typeface="Georgia"/>
                <a:ea typeface="Georgia"/>
                <a:cs typeface="Georgia"/>
                <a:sym typeface="Georgia"/>
              </a:rPr>
              <a:t>Medallions of Filet Mignon</a:t>
            </a:r>
            <a:endParaRPr sz="900">
              <a:solidFill>
                <a:srgbClr val="F5C43F"/>
              </a:solidFill>
              <a:latin typeface="Georgia"/>
              <a:ea typeface="Georgia"/>
              <a:cs typeface="Georgia"/>
              <a:sym typeface="Georgia"/>
            </a:endParaRPr>
          </a:p>
        </p:txBody>
      </p:sp>
      <p:sp>
        <p:nvSpPr>
          <p:cNvPr id="102" name="Google Shape;102;p18"/>
          <p:cNvSpPr txBox="1"/>
          <p:nvPr/>
        </p:nvSpPr>
        <p:spPr>
          <a:xfrm>
            <a:off x="415650" y="3179550"/>
            <a:ext cx="1662600" cy="323100"/>
          </a:xfrm>
          <a:prstGeom prst="rect">
            <a:avLst/>
          </a:prstGeom>
          <a:noFill/>
          <a:ln w="28575" cap="flat" cmpd="sng">
            <a:solidFill>
              <a:srgbClr val="F5C43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900">
                <a:solidFill>
                  <a:srgbClr val="F5C43F"/>
                </a:solidFill>
                <a:latin typeface="Georgia"/>
                <a:ea typeface="Georgia"/>
                <a:cs typeface="Georgia"/>
                <a:sym typeface="Georgia"/>
              </a:rPr>
              <a:t>Famous Pepper Filet Mignon</a:t>
            </a:r>
            <a:endParaRPr sz="900">
              <a:solidFill>
                <a:srgbClr val="F5C43F"/>
              </a:solidFill>
              <a:latin typeface="Georgia"/>
              <a:ea typeface="Georgia"/>
              <a:cs typeface="Georgia"/>
              <a:sym typeface="Georgia"/>
            </a:endParaRPr>
          </a:p>
        </p:txBody>
      </p:sp>
      <p:sp>
        <p:nvSpPr>
          <p:cNvPr id="103" name="Google Shape;103;p18"/>
          <p:cNvSpPr txBox="1"/>
          <p:nvPr/>
        </p:nvSpPr>
        <p:spPr>
          <a:xfrm>
            <a:off x="2288800" y="1266050"/>
            <a:ext cx="936600" cy="338700"/>
          </a:xfrm>
          <a:prstGeom prst="rect">
            <a:avLst/>
          </a:prstGeom>
          <a:noFill/>
          <a:ln w="28575" cap="flat" cmpd="sng">
            <a:solidFill>
              <a:srgbClr val="F5C43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5C43F"/>
                </a:solidFill>
                <a:latin typeface="Georgia"/>
                <a:ea typeface="Georgia"/>
                <a:cs typeface="Georgia"/>
                <a:sym typeface="Georgia"/>
              </a:rPr>
              <a:t>2018</a:t>
            </a:r>
            <a:endParaRPr sz="1000">
              <a:solidFill>
                <a:srgbClr val="F5C43F"/>
              </a:solidFill>
              <a:latin typeface="Georgia"/>
              <a:ea typeface="Georgia"/>
              <a:cs typeface="Georgia"/>
              <a:sym typeface="Georgia"/>
            </a:endParaRPr>
          </a:p>
        </p:txBody>
      </p:sp>
      <p:sp>
        <p:nvSpPr>
          <p:cNvPr id="104" name="Google Shape;104;p18"/>
          <p:cNvSpPr txBox="1"/>
          <p:nvPr/>
        </p:nvSpPr>
        <p:spPr>
          <a:xfrm>
            <a:off x="3344525" y="1266050"/>
            <a:ext cx="936600" cy="338700"/>
          </a:xfrm>
          <a:prstGeom prst="rect">
            <a:avLst/>
          </a:prstGeom>
          <a:noFill/>
          <a:ln w="28575" cap="flat" cmpd="sng">
            <a:solidFill>
              <a:srgbClr val="F5C43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5C43F"/>
                </a:solidFill>
                <a:latin typeface="Georgia"/>
                <a:ea typeface="Georgia"/>
                <a:cs typeface="Georgia"/>
                <a:sym typeface="Georgia"/>
              </a:rPr>
              <a:t>2019</a:t>
            </a:r>
            <a:endParaRPr sz="1000">
              <a:solidFill>
                <a:srgbClr val="F5C43F"/>
              </a:solidFill>
              <a:latin typeface="Georgia"/>
              <a:ea typeface="Georgia"/>
              <a:cs typeface="Georgia"/>
              <a:sym typeface="Georgia"/>
            </a:endParaRPr>
          </a:p>
        </p:txBody>
      </p:sp>
      <p:sp>
        <p:nvSpPr>
          <p:cNvPr id="105" name="Google Shape;105;p18"/>
          <p:cNvSpPr txBox="1"/>
          <p:nvPr/>
        </p:nvSpPr>
        <p:spPr>
          <a:xfrm>
            <a:off x="4400250" y="1266050"/>
            <a:ext cx="936600" cy="338700"/>
          </a:xfrm>
          <a:prstGeom prst="rect">
            <a:avLst/>
          </a:prstGeom>
          <a:noFill/>
          <a:ln w="28575" cap="flat" cmpd="sng">
            <a:solidFill>
              <a:srgbClr val="F5C43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5C43F"/>
                </a:solidFill>
                <a:latin typeface="Georgia"/>
                <a:ea typeface="Georgia"/>
                <a:cs typeface="Georgia"/>
                <a:sym typeface="Georgia"/>
              </a:rPr>
              <a:t>2020</a:t>
            </a:r>
            <a:endParaRPr sz="1000">
              <a:solidFill>
                <a:srgbClr val="F5C43F"/>
              </a:solidFill>
              <a:latin typeface="Georgia"/>
              <a:ea typeface="Georgia"/>
              <a:cs typeface="Georgia"/>
              <a:sym typeface="Georgia"/>
            </a:endParaRPr>
          </a:p>
        </p:txBody>
      </p:sp>
      <p:sp>
        <p:nvSpPr>
          <p:cNvPr id="106" name="Google Shape;106;p18"/>
          <p:cNvSpPr txBox="1"/>
          <p:nvPr/>
        </p:nvSpPr>
        <p:spPr>
          <a:xfrm>
            <a:off x="5455975" y="1266050"/>
            <a:ext cx="936600" cy="338700"/>
          </a:xfrm>
          <a:prstGeom prst="rect">
            <a:avLst/>
          </a:prstGeom>
          <a:noFill/>
          <a:ln w="28575" cap="flat" cmpd="sng">
            <a:solidFill>
              <a:srgbClr val="F5C43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5C43F"/>
                </a:solidFill>
                <a:latin typeface="Georgia"/>
                <a:ea typeface="Georgia"/>
                <a:cs typeface="Georgia"/>
                <a:sym typeface="Georgia"/>
              </a:rPr>
              <a:t>2021</a:t>
            </a:r>
            <a:endParaRPr sz="1000">
              <a:solidFill>
                <a:srgbClr val="F5C43F"/>
              </a:solidFill>
              <a:latin typeface="Georgia"/>
              <a:ea typeface="Georgia"/>
              <a:cs typeface="Georgia"/>
              <a:sym typeface="Georgia"/>
            </a:endParaRPr>
          </a:p>
        </p:txBody>
      </p:sp>
      <p:sp>
        <p:nvSpPr>
          <p:cNvPr id="107" name="Google Shape;107;p18"/>
          <p:cNvSpPr txBox="1"/>
          <p:nvPr/>
        </p:nvSpPr>
        <p:spPr>
          <a:xfrm>
            <a:off x="6511700" y="1266050"/>
            <a:ext cx="936600" cy="338700"/>
          </a:xfrm>
          <a:prstGeom prst="rect">
            <a:avLst/>
          </a:prstGeom>
          <a:noFill/>
          <a:ln w="28575" cap="flat" cmpd="sng">
            <a:solidFill>
              <a:srgbClr val="F5C43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5C43F"/>
                </a:solidFill>
                <a:latin typeface="Georgia"/>
                <a:ea typeface="Georgia"/>
                <a:cs typeface="Georgia"/>
                <a:sym typeface="Georgia"/>
              </a:rPr>
              <a:t>2022</a:t>
            </a:r>
            <a:endParaRPr sz="1000">
              <a:solidFill>
                <a:srgbClr val="F5C43F"/>
              </a:solidFill>
              <a:latin typeface="Georgia"/>
              <a:ea typeface="Georgia"/>
              <a:cs typeface="Georgia"/>
              <a:sym typeface="Georgia"/>
            </a:endParaRPr>
          </a:p>
        </p:txBody>
      </p:sp>
      <p:sp>
        <p:nvSpPr>
          <p:cNvPr id="108" name="Google Shape;108;p18"/>
          <p:cNvSpPr txBox="1"/>
          <p:nvPr/>
        </p:nvSpPr>
        <p:spPr>
          <a:xfrm>
            <a:off x="7567425" y="1266050"/>
            <a:ext cx="936600" cy="338700"/>
          </a:xfrm>
          <a:prstGeom prst="rect">
            <a:avLst/>
          </a:prstGeom>
          <a:noFill/>
          <a:ln w="28575" cap="flat" cmpd="sng">
            <a:solidFill>
              <a:srgbClr val="F5C43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5C43F"/>
                </a:solidFill>
                <a:latin typeface="Georgia"/>
                <a:ea typeface="Georgia"/>
                <a:cs typeface="Georgia"/>
                <a:sym typeface="Georgia"/>
              </a:rPr>
              <a:t>2023</a:t>
            </a:r>
            <a:endParaRPr sz="1000">
              <a:solidFill>
                <a:srgbClr val="F5C43F"/>
              </a:solidFill>
              <a:latin typeface="Georgia"/>
              <a:ea typeface="Georgia"/>
              <a:cs typeface="Georgia"/>
              <a:sym typeface="Georgia"/>
            </a:endParaRPr>
          </a:p>
        </p:txBody>
      </p:sp>
      <p:sp>
        <p:nvSpPr>
          <p:cNvPr id="109" name="Google Shape;109;p18"/>
          <p:cNvSpPr txBox="1"/>
          <p:nvPr/>
        </p:nvSpPr>
        <p:spPr>
          <a:xfrm>
            <a:off x="3344525" y="1756500"/>
            <a:ext cx="936600" cy="338700"/>
          </a:xfrm>
          <a:prstGeom prst="rect">
            <a:avLst/>
          </a:prstGeom>
          <a:noFill/>
          <a:ln w="28575" cap="flat" cmpd="sng">
            <a:solidFill>
              <a:srgbClr val="F5C43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5C43F"/>
                </a:solidFill>
                <a:latin typeface="Georgia"/>
                <a:ea typeface="Georgia"/>
                <a:cs typeface="Georgia"/>
                <a:sym typeface="Georgia"/>
              </a:rPr>
              <a:t>89.6%</a:t>
            </a:r>
            <a:endParaRPr sz="1000">
              <a:solidFill>
                <a:srgbClr val="F5C43F"/>
              </a:solidFill>
              <a:latin typeface="Georgia"/>
              <a:ea typeface="Georgia"/>
              <a:cs typeface="Georgia"/>
              <a:sym typeface="Georgia"/>
            </a:endParaRPr>
          </a:p>
        </p:txBody>
      </p:sp>
      <p:sp>
        <p:nvSpPr>
          <p:cNvPr id="110" name="Google Shape;110;p18"/>
          <p:cNvSpPr txBox="1"/>
          <p:nvPr/>
        </p:nvSpPr>
        <p:spPr>
          <a:xfrm>
            <a:off x="4400250" y="1756500"/>
            <a:ext cx="936600" cy="338700"/>
          </a:xfrm>
          <a:prstGeom prst="rect">
            <a:avLst/>
          </a:prstGeom>
          <a:noFill/>
          <a:ln w="28575" cap="flat" cmpd="sng">
            <a:solidFill>
              <a:srgbClr val="F5C43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5C43F"/>
                </a:solidFill>
                <a:latin typeface="Georgia"/>
                <a:ea typeface="Georgia"/>
                <a:cs typeface="Georgia"/>
                <a:sym typeface="Georgia"/>
              </a:rPr>
              <a:t>90.2%</a:t>
            </a:r>
            <a:endParaRPr sz="1000">
              <a:solidFill>
                <a:srgbClr val="F5C43F"/>
              </a:solidFill>
              <a:latin typeface="Georgia"/>
              <a:ea typeface="Georgia"/>
              <a:cs typeface="Georgia"/>
              <a:sym typeface="Georgia"/>
            </a:endParaRPr>
          </a:p>
        </p:txBody>
      </p:sp>
      <p:sp>
        <p:nvSpPr>
          <p:cNvPr id="111" name="Google Shape;111;p18"/>
          <p:cNvSpPr txBox="1"/>
          <p:nvPr/>
        </p:nvSpPr>
        <p:spPr>
          <a:xfrm>
            <a:off x="5455975" y="1756500"/>
            <a:ext cx="936600" cy="338700"/>
          </a:xfrm>
          <a:prstGeom prst="rect">
            <a:avLst/>
          </a:prstGeom>
          <a:noFill/>
          <a:ln w="28575" cap="flat" cmpd="sng">
            <a:solidFill>
              <a:srgbClr val="F5C43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5C43F"/>
                </a:solidFill>
                <a:latin typeface="Georgia"/>
                <a:ea typeface="Georgia"/>
                <a:cs typeface="Georgia"/>
                <a:sym typeface="Georgia"/>
              </a:rPr>
              <a:t>88.1%</a:t>
            </a:r>
            <a:endParaRPr sz="1000">
              <a:solidFill>
                <a:srgbClr val="F5C43F"/>
              </a:solidFill>
              <a:latin typeface="Georgia"/>
              <a:ea typeface="Georgia"/>
              <a:cs typeface="Georgia"/>
              <a:sym typeface="Georgia"/>
            </a:endParaRPr>
          </a:p>
        </p:txBody>
      </p:sp>
      <p:sp>
        <p:nvSpPr>
          <p:cNvPr id="112" name="Google Shape;112;p18"/>
          <p:cNvSpPr txBox="1"/>
          <p:nvPr/>
        </p:nvSpPr>
        <p:spPr>
          <a:xfrm>
            <a:off x="6511700" y="1764300"/>
            <a:ext cx="936600" cy="338700"/>
          </a:xfrm>
          <a:prstGeom prst="rect">
            <a:avLst/>
          </a:prstGeom>
          <a:noFill/>
          <a:ln w="28575" cap="flat" cmpd="sng">
            <a:solidFill>
              <a:srgbClr val="F5C43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5C43F"/>
                </a:solidFill>
                <a:latin typeface="Georgia"/>
                <a:ea typeface="Georgia"/>
                <a:cs typeface="Georgia"/>
                <a:sym typeface="Georgia"/>
              </a:rPr>
              <a:t>85.1%</a:t>
            </a:r>
            <a:endParaRPr sz="1000">
              <a:solidFill>
                <a:srgbClr val="F5C43F"/>
              </a:solidFill>
              <a:latin typeface="Georgia"/>
              <a:ea typeface="Georgia"/>
              <a:cs typeface="Georgia"/>
              <a:sym typeface="Georgia"/>
            </a:endParaRPr>
          </a:p>
        </p:txBody>
      </p:sp>
      <p:sp>
        <p:nvSpPr>
          <p:cNvPr id="113" name="Google Shape;113;p18"/>
          <p:cNvSpPr txBox="1"/>
          <p:nvPr/>
        </p:nvSpPr>
        <p:spPr>
          <a:xfrm>
            <a:off x="7567425" y="1756500"/>
            <a:ext cx="936600" cy="338700"/>
          </a:xfrm>
          <a:prstGeom prst="rect">
            <a:avLst/>
          </a:prstGeom>
          <a:noFill/>
          <a:ln w="28575" cap="flat" cmpd="sng">
            <a:solidFill>
              <a:srgbClr val="F5C43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5C43F"/>
                </a:solidFill>
                <a:latin typeface="Georgia"/>
                <a:ea typeface="Georgia"/>
                <a:cs typeface="Georgia"/>
                <a:sym typeface="Georgia"/>
              </a:rPr>
              <a:t>86.9%</a:t>
            </a:r>
            <a:endParaRPr sz="1000">
              <a:solidFill>
                <a:srgbClr val="F5C43F"/>
              </a:solidFill>
              <a:latin typeface="Georgia"/>
              <a:ea typeface="Georgia"/>
              <a:cs typeface="Georgia"/>
              <a:sym typeface="Georgia"/>
            </a:endParaRPr>
          </a:p>
        </p:txBody>
      </p:sp>
      <p:sp>
        <p:nvSpPr>
          <p:cNvPr id="114" name="Google Shape;114;p18"/>
          <p:cNvSpPr txBox="1"/>
          <p:nvPr/>
        </p:nvSpPr>
        <p:spPr>
          <a:xfrm>
            <a:off x="2288800" y="2464125"/>
            <a:ext cx="936600" cy="338700"/>
          </a:xfrm>
          <a:prstGeom prst="rect">
            <a:avLst/>
          </a:prstGeom>
          <a:noFill/>
          <a:ln w="28575" cap="flat" cmpd="sng">
            <a:solidFill>
              <a:srgbClr val="F5C43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5C43F"/>
                </a:solidFill>
                <a:latin typeface="Georgia"/>
                <a:ea typeface="Georgia"/>
                <a:cs typeface="Georgia"/>
                <a:sym typeface="Georgia"/>
              </a:rPr>
              <a:t>80.7%</a:t>
            </a:r>
            <a:endParaRPr sz="1000">
              <a:solidFill>
                <a:srgbClr val="F5C43F"/>
              </a:solidFill>
              <a:latin typeface="Georgia"/>
              <a:ea typeface="Georgia"/>
              <a:cs typeface="Georgia"/>
              <a:sym typeface="Georgia"/>
            </a:endParaRPr>
          </a:p>
        </p:txBody>
      </p:sp>
      <p:sp>
        <p:nvSpPr>
          <p:cNvPr id="115" name="Google Shape;115;p18"/>
          <p:cNvSpPr txBox="1"/>
          <p:nvPr/>
        </p:nvSpPr>
        <p:spPr>
          <a:xfrm>
            <a:off x="3344525" y="2464125"/>
            <a:ext cx="936600" cy="338700"/>
          </a:xfrm>
          <a:prstGeom prst="rect">
            <a:avLst/>
          </a:prstGeom>
          <a:noFill/>
          <a:ln w="28575" cap="flat" cmpd="sng">
            <a:solidFill>
              <a:srgbClr val="F5C43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5C43F"/>
                </a:solidFill>
                <a:latin typeface="Georgia"/>
                <a:ea typeface="Georgia"/>
                <a:cs typeface="Georgia"/>
                <a:sym typeface="Georgia"/>
              </a:rPr>
              <a:t>80.7%</a:t>
            </a:r>
            <a:endParaRPr sz="1000">
              <a:solidFill>
                <a:srgbClr val="F5C43F"/>
              </a:solidFill>
              <a:latin typeface="Georgia"/>
              <a:ea typeface="Georgia"/>
              <a:cs typeface="Georgia"/>
              <a:sym typeface="Georgia"/>
            </a:endParaRPr>
          </a:p>
        </p:txBody>
      </p:sp>
      <p:sp>
        <p:nvSpPr>
          <p:cNvPr id="116" name="Google Shape;116;p18"/>
          <p:cNvSpPr txBox="1"/>
          <p:nvPr/>
        </p:nvSpPr>
        <p:spPr>
          <a:xfrm>
            <a:off x="4400250" y="2456325"/>
            <a:ext cx="936600" cy="338700"/>
          </a:xfrm>
          <a:prstGeom prst="rect">
            <a:avLst/>
          </a:prstGeom>
          <a:noFill/>
          <a:ln w="28575" cap="flat" cmpd="sng">
            <a:solidFill>
              <a:srgbClr val="F5C43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5C43F"/>
                </a:solidFill>
                <a:latin typeface="Georgia"/>
                <a:ea typeface="Georgia"/>
                <a:cs typeface="Georgia"/>
                <a:sym typeface="Georgia"/>
              </a:rPr>
              <a:t>81%</a:t>
            </a:r>
            <a:endParaRPr sz="1000">
              <a:solidFill>
                <a:srgbClr val="F5C43F"/>
              </a:solidFill>
              <a:latin typeface="Georgia"/>
              <a:ea typeface="Georgia"/>
              <a:cs typeface="Georgia"/>
              <a:sym typeface="Georgia"/>
            </a:endParaRPr>
          </a:p>
        </p:txBody>
      </p:sp>
      <p:sp>
        <p:nvSpPr>
          <p:cNvPr id="117" name="Google Shape;117;p18"/>
          <p:cNvSpPr txBox="1"/>
          <p:nvPr/>
        </p:nvSpPr>
        <p:spPr>
          <a:xfrm>
            <a:off x="5455975" y="2464125"/>
            <a:ext cx="936600" cy="338700"/>
          </a:xfrm>
          <a:prstGeom prst="rect">
            <a:avLst/>
          </a:prstGeom>
          <a:noFill/>
          <a:ln w="28575" cap="flat" cmpd="sng">
            <a:solidFill>
              <a:srgbClr val="F5C43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5C43F"/>
                </a:solidFill>
                <a:latin typeface="Georgia"/>
                <a:ea typeface="Georgia"/>
                <a:cs typeface="Georgia"/>
                <a:sym typeface="Georgia"/>
              </a:rPr>
              <a:t>80.7%</a:t>
            </a:r>
            <a:endParaRPr sz="1000">
              <a:solidFill>
                <a:srgbClr val="F5C43F"/>
              </a:solidFill>
              <a:latin typeface="Georgia"/>
              <a:ea typeface="Georgia"/>
              <a:cs typeface="Georgia"/>
              <a:sym typeface="Georgia"/>
            </a:endParaRPr>
          </a:p>
        </p:txBody>
      </p:sp>
      <p:sp>
        <p:nvSpPr>
          <p:cNvPr id="118" name="Google Shape;118;p18"/>
          <p:cNvSpPr txBox="1"/>
          <p:nvPr/>
        </p:nvSpPr>
        <p:spPr>
          <a:xfrm>
            <a:off x="6511700" y="2464125"/>
            <a:ext cx="936600" cy="338700"/>
          </a:xfrm>
          <a:prstGeom prst="rect">
            <a:avLst/>
          </a:prstGeom>
          <a:noFill/>
          <a:ln w="28575" cap="flat" cmpd="sng">
            <a:solidFill>
              <a:srgbClr val="F5C43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5C43F"/>
                </a:solidFill>
                <a:latin typeface="Georgia"/>
                <a:ea typeface="Georgia"/>
                <a:cs typeface="Georgia"/>
                <a:sym typeface="Georgia"/>
              </a:rPr>
              <a:t>75.9%</a:t>
            </a:r>
            <a:endParaRPr sz="1000">
              <a:solidFill>
                <a:srgbClr val="F5C43F"/>
              </a:solidFill>
              <a:latin typeface="Georgia"/>
              <a:ea typeface="Georgia"/>
              <a:cs typeface="Georgia"/>
              <a:sym typeface="Georgia"/>
            </a:endParaRPr>
          </a:p>
        </p:txBody>
      </p:sp>
      <p:sp>
        <p:nvSpPr>
          <p:cNvPr id="119" name="Google Shape;119;p18"/>
          <p:cNvSpPr txBox="1"/>
          <p:nvPr/>
        </p:nvSpPr>
        <p:spPr>
          <a:xfrm>
            <a:off x="7567425" y="2456325"/>
            <a:ext cx="936600" cy="338700"/>
          </a:xfrm>
          <a:prstGeom prst="rect">
            <a:avLst/>
          </a:prstGeom>
          <a:noFill/>
          <a:ln w="28575" cap="flat" cmpd="sng">
            <a:solidFill>
              <a:srgbClr val="F5C43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5C43F"/>
                </a:solidFill>
                <a:latin typeface="Georgia"/>
                <a:ea typeface="Georgia"/>
                <a:cs typeface="Georgia"/>
                <a:sym typeface="Georgia"/>
              </a:rPr>
              <a:t>73.9%</a:t>
            </a:r>
            <a:endParaRPr sz="1000">
              <a:solidFill>
                <a:srgbClr val="F5C43F"/>
              </a:solidFill>
              <a:latin typeface="Georgia"/>
              <a:ea typeface="Georgia"/>
              <a:cs typeface="Georgia"/>
              <a:sym typeface="Georgia"/>
            </a:endParaRPr>
          </a:p>
        </p:txBody>
      </p:sp>
      <p:sp>
        <p:nvSpPr>
          <p:cNvPr id="120" name="Google Shape;120;p18"/>
          <p:cNvSpPr txBox="1"/>
          <p:nvPr/>
        </p:nvSpPr>
        <p:spPr>
          <a:xfrm>
            <a:off x="2288800" y="3179550"/>
            <a:ext cx="936600" cy="338700"/>
          </a:xfrm>
          <a:prstGeom prst="rect">
            <a:avLst/>
          </a:prstGeom>
          <a:noFill/>
          <a:ln w="28575" cap="flat" cmpd="sng">
            <a:solidFill>
              <a:srgbClr val="F5C43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5C43F"/>
                </a:solidFill>
                <a:latin typeface="Georgia"/>
                <a:ea typeface="Georgia"/>
                <a:cs typeface="Georgia"/>
                <a:sym typeface="Georgia"/>
              </a:rPr>
              <a:t>72.4%</a:t>
            </a:r>
            <a:endParaRPr sz="1000">
              <a:solidFill>
                <a:srgbClr val="F5C43F"/>
              </a:solidFill>
              <a:latin typeface="Georgia"/>
              <a:ea typeface="Georgia"/>
              <a:cs typeface="Georgia"/>
              <a:sym typeface="Georgia"/>
            </a:endParaRPr>
          </a:p>
        </p:txBody>
      </p:sp>
      <p:sp>
        <p:nvSpPr>
          <p:cNvPr id="121" name="Google Shape;121;p18"/>
          <p:cNvSpPr txBox="1"/>
          <p:nvPr/>
        </p:nvSpPr>
        <p:spPr>
          <a:xfrm>
            <a:off x="3344525" y="3179550"/>
            <a:ext cx="936600" cy="338700"/>
          </a:xfrm>
          <a:prstGeom prst="rect">
            <a:avLst/>
          </a:prstGeom>
          <a:noFill/>
          <a:ln w="28575" cap="flat" cmpd="sng">
            <a:solidFill>
              <a:srgbClr val="F5C43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5C43F"/>
                </a:solidFill>
                <a:latin typeface="Georgia"/>
                <a:ea typeface="Georgia"/>
                <a:cs typeface="Georgia"/>
                <a:sym typeface="Georgia"/>
              </a:rPr>
              <a:t>72.4%</a:t>
            </a:r>
            <a:endParaRPr sz="1000">
              <a:solidFill>
                <a:srgbClr val="F5C43F"/>
              </a:solidFill>
              <a:latin typeface="Georgia"/>
              <a:ea typeface="Georgia"/>
              <a:cs typeface="Georgia"/>
              <a:sym typeface="Georgia"/>
            </a:endParaRPr>
          </a:p>
        </p:txBody>
      </p:sp>
      <p:sp>
        <p:nvSpPr>
          <p:cNvPr id="122" name="Google Shape;122;p18"/>
          <p:cNvSpPr txBox="1"/>
          <p:nvPr/>
        </p:nvSpPr>
        <p:spPr>
          <a:xfrm>
            <a:off x="4400250" y="3179550"/>
            <a:ext cx="936600" cy="338700"/>
          </a:xfrm>
          <a:prstGeom prst="rect">
            <a:avLst/>
          </a:prstGeom>
          <a:noFill/>
          <a:ln w="28575" cap="flat" cmpd="sng">
            <a:solidFill>
              <a:srgbClr val="F5C43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5C43F"/>
                </a:solidFill>
                <a:latin typeface="Georgia"/>
                <a:ea typeface="Georgia"/>
                <a:cs typeface="Georgia"/>
                <a:sym typeface="Georgia"/>
              </a:rPr>
              <a:t>72.7%</a:t>
            </a:r>
            <a:endParaRPr sz="1000">
              <a:solidFill>
                <a:srgbClr val="F5C43F"/>
              </a:solidFill>
              <a:latin typeface="Georgia"/>
              <a:ea typeface="Georgia"/>
              <a:cs typeface="Georgia"/>
              <a:sym typeface="Georgia"/>
            </a:endParaRPr>
          </a:p>
        </p:txBody>
      </p:sp>
      <p:sp>
        <p:nvSpPr>
          <p:cNvPr id="123" name="Google Shape;123;p18"/>
          <p:cNvSpPr txBox="1"/>
          <p:nvPr/>
        </p:nvSpPr>
        <p:spPr>
          <a:xfrm>
            <a:off x="5455975" y="3179550"/>
            <a:ext cx="936600" cy="338700"/>
          </a:xfrm>
          <a:prstGeom prst="rect">
            <a:avLst/>
          </a:prstGeom>
          <a:noFill/>
          <a:ln w="28575" cap="flat" cmpd="sng">
            <a:solidFill>
              <a:srgbClr val="F5C43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5C43F"/>
                </a:solidFill>
                <a:latin typeface="Georgia"/>
                <a:ea typeface="Georgia"/>
                <a:cs typeface="Georgia"/>
                <a:sym typeface="Georgia"/>
              </a:rPr>
              <a:t>69%</a:t>
            </a:r>
            <a:endParaRPr sz="1000">
              <a:solidFill>
                <a:srgbClr val="F5C43F"/>
              </a:solidFill>
              <a:latin typeface="Georgia"/>
              <a:ea typeface="Georgia"/>
              <a:cs typeface="Georgia"/>
              <a:sym typeface="Georgia"/>
            </a:endParaRPr>
          </a:p>
        </p:txBody>
      </p:sp>
      <p:sp>
        <p:nvSpPr>
          <p:cNvPr id="124" name="Google Shape;124;p18"/>
          <p:cNvSpPr txBox="1"/>
          <p:nvPr/>
        </p:nvSpPr>
        <p:spPr>
          <a:xfrm>
            <a:off x="6511700" y="3179550"/>
            <a:ext cx="936600" cy="338700"/>
          </a:xfrm>
          <a:prstGeom prst="rect">
            <a:avLst/>
          </a:prstGeom>
          <a:noFill/>
          <a:ln w="28575" cap="flat" cmpd="sng">
            <a:solidFill>
              <a:srgbClr val="F5C43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5C43F"/>
                </a:solidFill>
                <a:latin typeface="Georgia"/>
                <a:ea typeface="Georgia"/>
                <a:cs typeface="Georgia"/>
                <a:sym typeface="Georgia"/>
              </a:rPr>
              <a:t>68.4%</a:t>
            </a:r>
            <a:endParaRPr sz="1000">
              <a:solidFill>
                <a:srgbClr val="F5C43F"/>
              </a:solidFill>
              <a:latin typeface="Georgia"/>
              <a:ea typeface="Georgia"/>
              <a:cs typeface="Georgia"/>
              <a:sym typeface="Georgia"/>
            </a:endParaRPr>
          </a:p>
        </p:txBody>
      </p:sp>
      <p:sp>
        <p:nvSpPr>
          <p:cNvPr id="125" name="Google Shape;125;p18"/>
          <p:cNvSpPr txBox="1"/>
          <p:nvPr/>
        </p:nvSpPr>
        <p:spPr>
          <a:xfrm>
            <a:off x="7567425" y="3179550"/>
            <a:ext cx="936600" cy="338700"/>
          </a:xfrm>
          <a:prstGeom prst="rect">
            <a:avLst/>
          </a:prstGeom>
          <a:noFill/>
          <a:ln w="28575" cap="flat" cmpd="sng">
            <a:solidFill>
              <a:srgbClr val="F5C43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5C43F"/>
                </a:solidFill>
                <a:latin typeface="Georgia"/>
                <a:ea typeface="Georgia"/>
                <a:cs typeface="Georgia"/>
                <a:sym typeface="Georgia"/>
              </a:rPr>
              <a:t>70.8%</a:t>
            </a:r>
            <a:endParaRPr sz="1000">
              <a:solidFill>
                <a:srgbClr val="F5C43F"/>
              </a:solidFill>
              <a:latin typeface="Georgia"/>
              <a:ea typeface="Georgia"/>
              <a:cs typeface="Georgia"/>
              <a:sym typeface="Georgia"/>
            </a:endParaRPr>
          </a:p>
        </p:txBody>
      </p:sp>
      <p:cxnSp>
        <p:nvCxnSpPr>
          <p:cNvPr id="126" name="Google Shape;126;p18"/>
          <p:cNvCxnSpPr/>
          <p:nvPr/>
        </p:nvCxnSpPr>
        <p:spPr>
          <a:xfrm>
            <a:off x="5397013" y="1017725"/>
            <a:ext cx="6300" cy="2667600"/>
          </a:xfrm>
          <a:prstGeom prst="straightConnector1">
            <a:avLst/>
          </a:prstGeom>
          <a:noFill/>
          <a:ln w="38100" cap="flat" cmpd="sng">
            <a:solidFill>
              <a:srgbClr val="FF0000"/>
            </a:solidFill>
            <a:prstDash val="solid"/>
            <a:round/>
            <a:headEnd type="none" w="med" len="med"/>
            <a:tailEnd type="none" w="med" len="med"/>
          </a:ln>
        </p:spPr>
      </p:cxnSp>
      <p:sp>
        <p:nvSpPr>
          <p:cNvPr id="127" name="Google Shape;127;p18"/>
          <p:cNvSpPr txBox="1"/>
          <p:nvPr/>
        </p:nvSpPr>
        <p:spPr>
          <a:xfrm>
            <a:off x="1523250" y="4087925"/>
            <a:ext cx="3386100" cy="615600"/>
          </a:xfrm>
          <a:prstGeom prst="rect">
            <a:avLst/>
          </a:prstGeom>
          <a:noFill/>
          <a:ln w="28575" cap="flat" cmpd="sng">
            <a:solidFill>
              <a:srgbClr val="F5C43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F5C43F"/>
                </a:solidFill>
                <a:latin typeface="Georgia"/>
                <a:ea typeface="Georgia"/>
                <a:cs typeface="Georgia"/>
                <a:sym typeface="Georgia"/>
              </a:rPr>
              <a:t>Federal Reserve Injects Covid Stimulus</a:t>
            </a:r>
            <a:endParaRPr>
              <a:solidFill>
                <a:srgbClr val="F5C43F"/>
              </a:solidFill>
              <a:latin typeface="Georgia"/>
              <a:ea typeface="Georgia"/>
              <a:cs typeface="Georgia"/>
              <a:sym typeface="Georgia"/>
            </a:endParaRPr>
          </a:p>
          <a:p>
            <a:pPr marL="0" lvl="0" indent="0" algn="ctr" rtl="0">
              <a:spcBef>
                <a:spcPts val="0"/>
              </a:spcBef>
              <a:spcAft>
                <a:spcPts val="0"/>
              </a:spcAft>
              <a:buNone/>
            </a:pPr>
            <a:r>
              <a:rPr lang="en">
                <a:solidFill>
                  <a:srgbClr val="F5C43F"/>
                </a:solidFill>
                <a:latin typeface="Georgia"/>
                <a:ea typeface="Georgia"/>
                <a:cs typeface="Georgia"/>
                <a:sym typeface="Georgia"/>
              </a:rPr>
              <a:t>March 15th, 2020</a:t>
            </a:r>
            <a:endParaRPr>
              <a:solidFill>
                <a:srgbClr val="F5C43F"/>
              </a:solidFill>
              <a:latin typeface="Georgia"/>
              <a:ea typeface="Georgia"/>
              <a:cs typeface="Georgia"/>
              <a:sym typeface="Georgia"/>
            </a:endParaRPr>
          </a:p>
        </p:txBody>
      </p:sp>
      <p:sp>
        <p:nvSpPr>
          <p:cNvPr id="128" name="Google Shape;128;p18"/>
          <p:cNvSpPr/>
          <p:nvPr/>
        </p:nvSpPr>
        <p:spPr>
          <a:xfrm rot="-2435043">
            <a:off x="4934265" y="3738807"/>
            <a:ext cx="432549" cy="236823"/>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8"/>
          <p:cNvCxnSpPr/>
          <p:nvPr/>
        </p:nvCxnSpPr>
        <p:spPr>
          <a:xfrm>
            <a:off x="2180363" y="1017725"/>
            <a:ext cx="6300" cy="2667600"/>
          </a:xfrm>
          <a:prstGeom prst="straightConnector1">
            <a:avLst/>
          </a:prstGeom>
          <a:noFill/>
          <a:ln w="38100" cap="flat" cmpd="sng">
            <a:solidFill>
              <a:srgbClr val="858585"/>
            </a:solidFill>
            <a:prstDash val="solid"/>
            <a:round/>
            <a:headEnd type="none" w="med" len="med"/>
            <a:tailEnd type="none" w="med" len="med"/>
          </a:ln>
        </p:spPr>
      </p:cxnSp>
      <p:cxnSp>
        <p:nvCxnSpPr>
          <p:cNvPr id="130" name="Google Shape;130;p18"/>
          <p:cNvCxnSpPr/>
          <p:nvPr/>
        </p:nvCxnSpPr>
        <p:spPr>
          <a:xfrm>
            <a:off x="1806650" y="1679175"/>
            <a:ext cx="6977100" cy="0"/>
          </a:xfrm>
          <a:prstGeom prst="straightConnector1">
            <a:avLst/>
          </a:prstGeom>
          <a:noFill/>
          <a:ln w="38100" cap="flat" cmpd="sng">
            <a:solidFill>
              <a:srgbClr val="858585"/>
            </a:solidFill>
            <a:prstDash val="solid"/>
            <a:round/>
            <a:headEnd type="none" w="med" len="med"/>
            <a:tailEnd type="none" w="med" len="med"/>
          </a:ln>
        </p:spPr>
      </p:cxnSp>
      <p:sp>
        <p:nvSpPr>
          <p:cNvPr id="131" name="Google Shape;131;p18"/>
          <p:cNvSpPr txBox="1"/>
          <p:nvPr/>
        </p:nvSpPr>
        <p:spPr>
          <a:xfrm>
            <a:off x="6210275" y="3980075"/>
            <a:ext cx="2539200" cy="831300"/>
          </a:xfrm>
          <a:prstGeom prst="rect">
            <a:avLst/>
          </a:prstGeom>
          <a:noFill/>
          <a:ln w="28575" cap="flat" cmpd="sng">
            <a:solidFill>
              <a:srgbClr val="F5C43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F5C43F"/>
                </a:solidFill>
                <a:latin typeface="Georgia"/>
                <a:ea typeface="Georgia"/>
                <a:cs typeface="Georgia"/>
                <a:sym typeface="Georgia"/>
              </a:rPr>
              <a:t>*Takes into account all price points the entr</a:t>
            </a:r>
            <a:r>
              <a:rPr lang="en">
                <a:solidFill>
                  <a:srgbClr val="F5C43F"/>
                </a:solidFill>
                <a:highlight>
                  <a:srgbClr val="202124"/>
                </a:highlight>
                <a:latin typeface="Georgia"/>
                <a:ea typeface="Georgia"/>
                <a:cs typeface="Georgia"/>
                <a:sym typeface="Georgia"/>
              </a:rPr>
              <a:t>ée</a:t>
            </a:r>
            <a:r>
              <a:rPr lang="en">
                <a:solidFill>
                  <a:srgbClr val="F5C43F"/>
                </a:solidFill>
                <a:latin typeface="Georgia"/>
                <a:ea typeface="Georgia"/>
                <a:cs typeface="Georgia"/>
                <a:sym typeface="Georgia"/>
              </a:rPr>
              <a:t> was sold at in the given year </a:t>
            </a:r>
            <a:endParaRPr>
              <a:solidFill>
                <a:srgbClr val="F5C43F"/>
              </a:solidFill>
              <a:latin typeface="Georgia"/>
              <a:ea typeface="Georgia"/>
              <a:cs typeface="Georgia"/>
              <a:sym typeface="Georgi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5C43F"/>
                </a:solidFill>
                <a:latin typeface="Old Standard TT"/>
                <a:ea typeface="Old Standard TT"/>
                <a:cs typeface="Old Standard TT"/>
                <a:sym typeface="Old Standard TT"/>
              </a:rPr>
              <a:t>Problem Statement</a:t>
            </a:r>
            <a:endParaRPr>
              <a:solidFill>
                <a:srgbClr val="F5C43F"/>
              </a:solidFill>
              <a:latin typeface="Old Standard TT"/>
              <a:ea typeface="Old Standard TT"/>
              <a:cs typeface="Old Standard TT"/>
              <a:sym typeface="Old Standard TT"/>
            </a:endParaRPr>
          </a:p>
        </p:txBody>
      </p:sp>
      <p:sp>
        <p:nvSpPr>
          <p:cNvPr id="137" name="Google Shape;137;p19"/>
          <p:cNvSpPr txBox="1">
            <a:spLocks noGrp="1"/>
          </p:cNvSpPr>
          <p:nvPr>
            <p:ph type="body" idx="1"/>
          </p:nvPr>
        </p:nvSpPr>
        <p:spPr>
          <a:xfrm>
            <a:off x="311700" y="1152475"/>
            <a:ext cx="4260300" cy="3816300"/>
          </a:xfrm>
          <a:prstGeom prst="rect">
            <a:avLst/>
          </a:prstGeom>
        </p:spPr>
        <p:txBody>
          <a:bodyPr spcFirstLastPara="1" wrap="square" lIns="91425" tIns="91425" rIns="91425" bIns="91425" anchor="t" anchorCtr="0">
            <a:normAutofit fontScale="55000" lnSpcReduction="20000"/>
          </a:bodyPr>
          <a:lstStyle/>
          <a:p>
            <a:pPr marL="457200" lvl="0" indent="-292576" algn="l" rtl="0">
              <a:lnSpc>
                <a:spcPct val="150000"/>
              </a:lnSpc>
              <a:spcBef>
                <a:spcPts val="1200"/>
              </a:spcBef>
              <a:spcAft>
                <a:spcPts val="0"/>
              </a:spcAft>
              <a:buClr>
                <a:srgbClr val="F5C43F"/>
              </a:buClr>
              <a:buSzPct val="100000"/>
              <a:buFont typeface="Georgia"/>
              <a:buChar char="●"/>
            </a:pPr>
            <a:r>
              <a:rPr lang="en" sz="1831">
                <a:solidFill>
                  <a:srgbClr val="F5C43F"/>
                </a:solidFill>
                <a:latin typeface="Georgia"/>
                <a:ea typeface="Georgia"/>
                <a:cs typeface="Georgia"/>
                <a:sym typeface="Georgia"/>
              </a:rPr>
              <a:t>Can we ensure the Dal Rae’s red meat entr</a:t>
            </a:r>
            <a:r>
              <a:rPr lang="en" sz="1831">
                <a:solidFill>
                  <a:srgbClr val="F5C43F"/>
                </a:solidFill>
                <a:highlight>
                  <a:srgbClr val="202124"/>
                </a:highlight>
                <a:latin typeface="Georgia"/>
                <a:ea typeface="Georgia"/>
                <a:cs typeface="Georgia"/>
                <a:sym typeface="Georgia"/>
              </a:rPr>
              <a:t>ée</a:t>
            </a:r>
            <a:r>
              <a:rPr lang="en" sz="1831">
                <a:solidFill>
                  <a:srgbClr val="F5C43F"/>
                </a:solidFill>
                <a:latin typeface="Georgia"/>
                <a:ea typeface="Georgia"/>
                <a:cs typeface="Georgia"/>
                <a:sym typeface="Georgia"/>
              </a:rPr>
              <a:t>s maintain a contribution margin of 75% in a post-covid world?</a:t>
            </a:r>
            <a:endParaRPr sz="1831">
              <a:solidFill>
                <a:srgbClr val="F5C43F"/>
              </a:solidFill>
              <a:latin typeface="Georgia"/>
              <a:ea typeface="Georgia"/>
              <a:cs typeface="Georgia"/>
              <a:sym typeface="Georgia"/>
            </a:endParaRPr>
          </a:p>
          <a:p>
            <a:pPr marL="457200" lvl="0" indent="-292576" algn="l" rtl="0">
              <a:lnSpc>
                <a:spcPct val="150000"/>
              </a:lnSpc>
              <a:spcBef>
                <a:spcPts val="0"/>
              </a:spcBef>
              <a:spcAft>
                <a:spcPts val="0"/>
              </a:spcAft>
              <a:buClr>
                <a:srgbClr val="F5C43F"/>
              </a:buClr>
              <a:buSzPct val="100000"/>
              <a:buFont typeface="Georgia"/>
              <a:buChar char="●"/>
            </a:pPr>
            <a:r>
              <a:rPr lang="en" sz="1831">
                <a:solidFill>
                  <a:srgbClr val="F5C43F"/>
                </a:solidFill>
                <a:latin typeface="Georgia"/>
                <a:ea typeface="Georgia"/>
                <a:cs typeface="Georgia"/>
                <a:sym typeface="Georgia"/>
              </a:rPr>
              <a:t>We will be evaluating Dal Rae's red meats in particular, since this is the area where we have seen the most significant increase in costs</a:t>
            </a:r>
            <a:endParaRPr sz="1831">
              <a:solidFill>
                <a:srgbClr val="F5C43F"/>
              </a:solidFill>
              <a:latin typeface="Georgia"/>
              <a:ea typeface="Georgia"/>
              <a:cs typeface="Georgia"/>
              <a:sym typeface="Georgia"/>
            </a:endParaRPr>
          </a:p>
          <a:p>
            <a:pPr marL="457200" lvl="0" indent="-292576" algn="l" rtl="0">
              <a:lnSpc>
                <a:spcPct val="150000"/>
              </a:lnSpc>
              <a:spcBef>
                <a:spcPts val="0"/>
              </a:spcBef>
              <a:spcAft>
                <a:spcPts val="0"/>
              </a:spcAft>
              <a:buClr>
                <a:srgbClr val="F5C43F"/>
              </a:buClr>
              <a:buSzPct val="100000"/>
              <a:buFont typeface="Georgia"/>
              <a:buChar char="●"/>
            </a:pPr>
            <a:r>
              <a:rPr lang="en" sz="1831">
                <a:solidFill>
                  <a:srgbClr val="F5C43F"/>
                </a:solidFill>
                <a:latin typeface="Georgia"/>
                <a:ea typeface="Georgia"/>
                <a:cs typeface="Georgia"/>
                <a:sym typeface="Georgia"/>
              </a:rPr>
              <a:t>Problem within the chosen problem</a:t>
            </a:r>
            <a:endParaRPr sz="1831">
              <a:solidFill>
                <a:srgbClr val="F5C43F"/>
              </a:solidFill>
              <a:latin typeface="Georgia"/>
              <a:ea typeface="Georgia"/>
              <a:cs typeface="Georgia"/>
              <a:sym typeface="Georgia"/>
            </a:endParaRPr>
          </a:p>
          <a:p>
            <a:pPr marL="914400" lvl="1" indent="-292576" algn="l" rtl="0">
              <a:lnSpc>
                <a:spcPct val="150000"/>
              </a:lnSpc>
              <a:spcBef>
                <a:spcPts val="0"/>
              </a:spcBef>
              <a:spcAft>
                <a:spcPts val="0"/>
              </a:spcAft>
              <a:buClr>
                <a:srgbClr val="F5C43F"/>
              </a:buClr>
              <a:buSzPct val="100000"/>
              <a:buFont typeface="Georgia"/>
              <a:buChar char="○"/>
            </a:pPr>
            <a:r>
              <a:rPr lang="en" sz="1831">
                <a:solidFill>
                  <a:srgbClr val="F5C43F"/>
                </a:solidFill>
                <a:latin typeface="Georgia"/>
                <a:ea typeface="Georgia"/>
                <a:cs typeface="Georgia"/>
                <a:sym typeface="Georgia"/>
              </a:rPr>
              <a:t>Profitability can be adjusted in many different ways (Revenue side, Cost Side, etc.)</a:t>
            </a:r>
            <a:endParaRPr sz="1831">
              <a:solidFill>
                <a:srgbClr val="F5C43F"/>
              </a:solidFill>
              <a:latin typeface="Georgia"/>
              <a:ea typeface="Georgia"/>
              <a:cs typeface="Georgia"/>
              <a:sym typeface="Georgia"/>
            </a:endParaRPr>
          </a:p>
          <a:p>
            <a:pPr marL="914400" lvl="1" indent="-292576" algn="l" rtl="0">
              <a:lnSpc>
                <a:spcPct val="150000"/>
              </a:lnSpc>
              <a:spcBef>
                <a:spcPts val="0"/>
              </a:spcBef>
              <a:spcAft>
                <a:spcPts val="0"/>
              </a:spcAft>
              <a:buClr>
                <a:srgbClr val="F5C43F"/>
              </a:buClr>
              <a:buSzPct val="100000"/>
              <a:buFont typeface="Georgia"/>
              <a:buChar char="○"/>
            </a:pPr>
            <a:r>
              <a:rPr lang="en" sz="1831">
                <a:solidFill>
                  <a:srgbClr val="F5C43F"/>
                </a:solidFill>
                <a:latin typeface="Georgia"/>
                <a:ea typeface="Georgia"/>
                <a:cs typeface="Georgia"/>
                <a:sym typeface="Georgia"/>
              </a:rPr>
              <a:t>How do we know which way of solving the problem is optimal in terms of customer sentiment?</a:t>
            </a:r>
            <a:endParaRPr sz="1831">
              <a:solidFill>
                <a:srgbClr val="F5C43F"/>
              </a:solidFill>
              <a:latin typeface="Georgia"/>
              <a:ea typeface="Georgia"/>
              <a:cs typeface="Georgia"/>
              <a:sym typeface="Georgia"/>
            </a:endParaRPr>
          </a:p>
          <a:p>
            <a:pPr marL="457200" lvl="0" indent="-292576" algn="l" rtl="0">
              <a:lnSpc>
                <a:spcPct val="150000"/>
              </a:lnSpc>
              <a:spcBef>
                <a:spcPts val="0"/>
              </a:spcBef>
              <a:spcAft>
                <a:spcPts val="0"/>
              </a:spcAft>
              <a:buClr>
                <a:srgbClr val="F5C43F"/>
              </a:buClr>
              <a:buSzPct val="100000"/>
              <a:buFont typeface="Georgia"/>
              <a:buChar char="●"/>
            </a:pPr>
            <a:r>
              <a:rPr lang="en" sz="1831">
                <a:solidFill>
                  <a:srgbClr val="F5C43F"/>
                </a:solidFill>
                <a:latin typeface="Georgia"/>
                <a:ea typeface="Georgia"/>
                <a:cs typeface="Georgia"/>
                <a:sym typeface="Georgia"/>
              </a:rPr>
              <a:t>Dal Rae management wants to first understand how their customer base views them </a:t>
            </a:r>
            <a:endParaRPr sz="1831">
              <a:solidFill>
                <a:srgbClr val="F5C43F"/>
              </a:solidFill>
              <a:latin typeface="Georgia"/>
              <a:ea typeface="Georgia"/>
              <a:cs typeface="Georgia"/>
              <a:sym typeface="Georgia"/>
            </a:endParaRPr>
          </a:p>
          <a:p>
            <a:pPr marL="914400" lvl="1" indent="-292576" algn="l" rtl="0">
              <a:lnSpc>
                <a:spcPct val="150000"/>
              </a:lnSpc>
              <a:spcBef>
                <a:spcPts val="0"/>
              </a:spcBef>
              <a:spcAft>
                <a:spcPts val="0"/>
              </a:spcAft>
              <a:buClr>
                <a:srgbClr val="F5C43F"/>
              </a:buClr>
              <a:buSzPct val="100000"/>
              <a:buFont typeface="Georgia"/>
              <a:buChar char="○"/>
            </a:pPr>
            <a:r>
              <a:rPr lang="en" sz="1831">
                <a:solidFill>
                  <a:srgbClr val="F5C43F"/>
                </a:solidFill>
                <a:latin typeface="Georgia"/>
                <a:ea typeface="Georgia"/>
                <a:cs typeface="Georgia"/>
                <a:sym typeface="Georgia"/>
              </a:rPr>
              <a:t>management can then take action with knowledge of what potential trade offs are most preferable to customers </a:t>
            </a:r>
            <a:endParaRPr sz="1831">
              <a:solidFill>
                <a:srgbClr val="F5C43F"/>
              </a:solidFill>
              <a:latin typeface="Georgia"/>
              <a:ea typeface="Georgia"/>
              <a:cs typeface="Georgia"/>
              <a:sym typeface="Georgia"/>
            </a:endParaRPr>
          </a:p>
          <a:p>
            <a:pPr marL="914400" lvl="1" indent="-292576" algn="l" rtl="0">
              <a:lnSpc>
                <a:spcPct val="150000"/>
              </a:lnSpc>
              <a:spcBef>
                <a:spcPts val="0"/>
              </a:spcBef>
              <a:spcAft>
                <a:spcPts val="0"/>
              </a:spcAft>
              <a:buClr>
                <a:srgbClr val="F5C43F"/>
              </a:buClr>
              <a:buSzPct val="100000"/>
              <a:buFont typeface="Georgia"/>
              <a:buChar char="○"/>
            </a:pPr>
            <a:r>
              <a:rPr lang="en" sz="1831">
                <a:solidFill>
                  <a:srgbClr val="F5C43F"/>
                </a:solidFill>
                <a:latin typeface="Georgia"/>
                <a:ea typeface="Georgia"/>
                <a:cs typeface="Georgia"/>
                <a:sym typeface="Georgia"/>
              </a:rPr>
              <a:t>before we can select a model to help us solve this problem, we must first conduct this research</a:t>
            </a:r>
            <a:endParaRPr sz="1831">
              <a:solidFill>
                <a:srgbClr val="F5C43F"/>
              </a:solidFill>
              <a:latin typeface="Georgia"/>
              <a:ea typeface="Georgia"/>
              <a:cs typeface="Georgia"/>
              <a:sym typeface="Georgia"/>
            </a:endParaRPr>
          </a:p>
          <a:p>
            <a:pPr marL="0" lvl="0" indent="0" algn="l" rtl="0">
              <a:spcBef>
                <a:spcPts val="0"/>
              </a:spcBef>
              <a:spcAft>
                <a:spcPts val="1200"/>
              </a:spcAft>
              <a:buNone/>
            </a:pPr>
            <a:endParaRPr/>
          </a:p>
        </p:txBody>
      </p:sp>
      <p:pic>
        <p:nvPicPr>
          <p:cNvPr id="138" name="Google Shape;138;p19"/>
          <p:cNvPicPr preferRelativeResize="0"/>
          <p:nvPr/>
        </p:nvPicPr>
        <p:blipFill>
          <a:blip r:embed="rId3">
            <a:alphaModFix/>
          </a:blip>
          <a:stretch>
            <a:fillRect/>
          </a:stretch>
        </p:blipFill>
        <p:spPr>
          <a:xfrm>
            <a:off x="4861475" y="663638"/>
            <a:ext cx="3283025" cy="3816226"/>
          </a:xfrm>
          <a:prstGeom prst="rect">
            <a:avLst/>
          </a:prstGeom>
          <a:noFill/>
          <a:ln w="28575" cap="flat" cmpd="sng">
            <a:solidFill>
              <a:srgbClr val="F5C43F"/>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5C43F"/>
                </a:solidFill>
                <a:latin typeface="Old Standard TT"/>
                <a:ea typeface="Old Standard TT"/>
                <a:cs typeface="Old Standard TT"/>
                <a:sym typeface="Old Standard TT"/>
              </a:rPr>
              <a:t>Market Segmentation: Secondary Research </a:t>
            </a:r>
            <a:endParaRPr>
              <a:solidFill>
                <a:srgbClr val="F5C43F"/>
              </a:solidFill>
              <a:latin typeface="Old Standard TT"/>
              <a:ea typeface="Old Standard TT"/>
              <a:cs typeface="Old Standard TT"/>
              <a:sym typeface="Old Standard TT"/>
            </a:endParaRPr>
          </a:p>
        </p:txBody>
      </p:sp>
      <p:sp>
        <p:nvSpPr>
          <p:cNvPr id="144" name="Google Shape;144;p20"/>
          <p:cNvSpPr txBox="1">
            <a:spLocks noGrp="1"/>
          </p:cNvSpPr>
          <p:nvPr>
            <p:ph type="body" idx="1"/>
          </p:nvPr>
        </p:nvSpPr>
        <p:spPr>
          <a:xfrm>
            <a:off x="311700" y="1152475"/>
            <a:ext cx="4260300" cy="3735300"/>
          </a:xfrm>
          <a:prstGeom prst="rect">
            <a:avLst/>
          </a:prstGeom>
        </p:spPr>
        <p:txBody>
          <a:bodyPr spcFirstLastPara="1" wrap="square" lIns="91425" tIns="91425" rIns="91425" bIns="91425" anchor="t" anchorCtr="0">
            <a:normAutofit lnSpcReduction="20000"/>
          </a:bodyPr>
          <a:lstStyle/>
          <a:p>
            <a:pPr marL="457200" lvl="0" indent="-298926" algn="l" rtl="0">
              <a:lnSpc>
                <a:spcPct val="150000"/>
              </a:lnSpc>
              <a:spcBef>
                <a:spcPts val="0"/>
              </a:spcBef>
              <a:spcAft>
                <a:spcPts val="0"/>
              </a:spcAft>
              <a:buClr>
                <a:srgbClr val="F5C43F"/>
              </a:buClr>
              <a:buSzPts val="1108"/>
              <a:buFont typeface="Georgia"/>
              <a:buChar char="●"/>
            </a:pPr>
            <a:r>
              <a:rPr lang="en" sz="1107">
                <a:solidFill>
                  <a:srgbClr val="F5C43F"/>
                </a:solidFill>
                <a:latin typeface="Georgia"/>
                <a:ea typeface="Georgia"/>
                <a:cs typeface="Georgia"/>
                <a:sym typeface="Georgia"/>
              </a:rPr>
              <a:t>Based on historical industry knowledge, management perceives the Dal Rae as a restaurant that has attracted affluent diners over its 65 year tenure</a:t>
            </a:r>
            <a:endParaRPr sz="1107">
              <a:solidFill>
                <a:srgbClr val="F5C43F"/>
              </a:solidFill>
              <a:latin typeface="Georgia"/>
              <a:ea typeface="Georgia"/>
              <a:cs typeface="Georgia"/>
              <a:sym typeface="Georgia"/>
            </a:endParaRPr>
          </a:p>
          <a:p>
            <a:pPr marL="457200" lvl="0" indent="-298926" algn="l" rtl="0">
              <a:lnSpc>
                <a:spcPct val="150000"/>
              </a:lnSpc>
              <a:spcBef>
                <a:spcPts val="0"/>
              </a:spcBef>
              <a:spcAft>
                <a:spcPts val="0"/>
              </a:spcAft>
              <a:buClr>
                <a:srgbClr val="F5C43F"/>
              </a:buClr>
              <a:buSzPts val="1108"/>
              <a:buFont typeface="Georgia"/>
              <a:buChar char="●"/>
            </a:pPr>
            <a:r>
              <a:rPr lang="en" sz="1107">
                <a:solidFill>
                  <a:srgbClr val="F5C43F"/>
                </a:solidFill>
                <a:latin typeface="Georgia"/>
                <a:ea typeface="Georgia"/>
                <a:cs typeface="Georgia"/>
                <a:sym typeface="Georgia"/>
              </a:rPr>
              <a:t>Can secondary market research validate these inferences about their customer base?</a:t>
            </a:r>
            <a:endParaRPr sz="1107">
              <a:solidFill>
                <a:srgbClr val="F5C43F"/>
              </a:solidFill>
              <a:latin typeface="Georgia"/>
              <a:ea typeface="Georgia"/>
              <a:cs typeface="Georgia"/>
              <a:sym typeface="Georgia"/>
            </a:endParaRPr>
          </a:p>
          <a:p>
            <a:pPr marL="914400" lvl="1" indent="-298926" algn="l" rtl="0">
              <a:lnSpc>
                <a:spcPct val="150000"/>
              </a:lnSpc>
              <a:spcBef>
                <a:spcPts val="0"/>
              </a:spcBef>
              <a:spcAft>
                <a:spcPts val="0"/>
              </a:spcAft>
              <a:buClr>
                <a:srgbClr val="F5C43F"/>
              </a:buClr>
              <a:buSzPts val="1108"/>
              <a:buFont typeface="Georgia"/>
              <a:buChar char="○"/>
            </a:pPr>
            <a:r>
              <a:rPr lang="en" sz="1107">
                <a:solidFill>
                  <a:srgbClr val="F5C43F"/>
                </a:solidFill>
                <a:latin typeface="Georgia"/>
                <a:ea typeface="Georgia"/>
                <a:cs typeface="Georgia"/>
                <a:sym typeface="Georgia"/>
              </a:rPr>
              <a:t>the average US household spends about $198 monthly on food prepared away from home, while the average check paid at the Dal Rae is about $218.25</a:t>
            </a:r>
            <a:endParaRPr sz="1107">
              <a:solidFill>
                <a:srgbClr val="F5C43F"/>
              </a:solidFill>
              <a:latin typeface="Georgia"/>
              <a:ea typeface="Georgia"/>
              <a:cs typeface="Georgia"/>
              <a:sym typeface="Georgia"/>
            </a:endParaRPr>
          </a:p>
          <a:p>
            <a:pPr marL="914400" lvl="1" indent="-298926" algn="l" rtl="0">
              <a:lnSpc>
                <a:spcPct val="150000"/>
              </a:lnSpc>
              <a:spcBef>
                <a:spcPts val="0"/>
              </a:spcBef>
              <a:spcAft>
                <a:spcPts val="0"/>
              </a:spcAft>
              <a:buClr>
                <a:srgbClr val="F5C43F"/>
              </a:buClr>
              <a:buSzPts val="1108"/>
              <a:buFont typeface="Georgia"/>
              <a:buChar char="○"/>
            </a:pPr>
            <a:r>
              <a:rPr lang="en" sz="1107">
                <a:solidFill>
                  <a:srgbClr val="F5C43F"/>
                </a:solidFill>
                <a:latin typeface="Georgia"/>
                <a:ea typeface="Georgia"/>
                <a:cs typeface="Georgia"/>
                <a:sym typeface="Georgia"/>
              </a:rPr>
              <a:t>the average commercially produced meal costs $13, while the average cost per person at the Dal Rae is $64</a:t>
            </a:r>
            <a:endParaRPr sz="1107">
              <a:solidFill>
                <a:srgbClr val="F5C43F"/>
              </a:solidFill>
              <a:latin typeface="Georgia"/>
              <a:ea typeface="Georgia"/>
              <a:cs typeface="Georgia"/>
              <a:sym typeface="Georgia"/>
            </a:endParaRPr>
          </a:p>
          <a:p>
            <a:pPr marL="457200" lvl="0" indent="-298926" algn="l" rtl="0">
              <a:lnSpc>
                <a:spcPct val="150000"/>
              </a:lnSpc>
              <a:spcBef>
                <a:spcPts val="0"/>
              </a:spcBef>
              <a:spcAft>
                <a:spcPts val="0"/>
              </a:spcAft>
              <a:buClr>
                <a:srgbClr val="F5C43F"/>
              </a:buClr>
              <a:buSzPts val="1108"/>
              <a:buFont typeface="Georgia"/>
              <a:buChar char="●"/>
            </a:pPr>
            <a:r>
              <a:rPr lang="en" sz="1107">
                <a:solidFill>
                  <a:srgbClr val="F5C43F"/>
                </a:solidFill>
                <a:latin typeface="Georgia"/>
                <a:ea typeface="Georgia"/>
                <a:cs typeface="Georgia"/>
                <a:sym typeface="Georgia"/>
              </a:rPr>
              <a:t>These figures lend credibility to management's claims that the restaurant services affluent diners</a:t>
            </a:r>
            <a:endParaRPr sz="1107">
              <a:solidFill>
                <a:srgbClr val="F5C43F"/>
              </a:solidFill>
              <a:latin typeface="Georgia"/>
              <a:ea typeface="Georgia"/>
              <a:cs typeface="Georgia"/>
              <a:sym typeface="Georgia"/>
            </a:endParaRPr>
          </a:p>
          <a:p>
            <a:pPr marL="457200" lvl="0" indent="-298926" algn="l" rtl="0">
              <a:lnSpc>
                <a:spcPct val="150000"/>
              </a:lnSpc>
              <a:spcBef>
                <a:spcPts val="0"/>
              </a:spcBef>
              <a:spcAft>
                <a:spcPts val="0"/>
              </a:spcAft>
              <a:buClr>
                <a:srgbClr val="F5C43F"/>
              </a:buClr>
              <a:buSzPts val="1108"/>
              <a:buFont typeface="Georgia"/>
              <a:buChar char="●"/>
            </a:pPr>
            <a:r>
              <a:rPr lang="en" sz="1107">
                <a:solidFill>
                  <a:srgbClr val="F5C43F"/>
                </a:solidFill>
                <a:latin typeface="Georgia"/>
                <a:ea typeface="Georgia"/>
                <a:cs typeface="Georgia"/>
                <a:sym typeface="Georgia"/>
              </a:rPr>
              <a:t>We form the hypothesis that diners will be largely insensitive to price</a:t>
            </a:r>
            <a:endParaRPr sz="1107">
              <a:solidFill>
                <a:srgbClr val="F5C43F"/>
              </a:solidFill>
              <a:latin typeface="Georgia"/>
              <a:ea typeface="Georgia"/>
              <a:cs typeface="Georgia"/>
              <a:sym typeface="Georgia"/>
            </a:endParaRPr>
          </a:p>
        </p:txBody>
      </p:sp>
      <p:pic>
        <p:nvPicPr>
          <p:cNvPr id="145" name="Google Shape;145;p20"/>
          <p:cNvPicPr preferRelativeResize="0"/>
          <p:nvPr/>
        </p:nvPicPr>
        <p:blipFill>
          <a:blip r:embed="rId3">
            <a:alphaModFix/>
          </a:blip>
          <a:stretch>
            <a:fillRect/>
          </a:stretch>
        </p:blipFill>
        <p:spPr>
          <a:xfrm>
            <a:off x="4616229" y="1179950"/>
            <a:ext cx="4369772" cy="1548575"/>
          </a:xfrm>
          <a:prstGeom prst="rect">
            <a:avLst/>
          </a:prstGeom>
          <a:noFill/>
          <a:ln w="28575" cap="flat" cmpd="sng">
            <a:solidFill>
              <a:srgbClr val="F5C43F"/>
            </a:solidFill>
            <a:prstDash val="solid"/>
            <a:round/>
            <a:headEnd type="none" w="sm" len="sm"/>
            <a:tailEnd type="none" w="sm" len="sm"/>
          </a:ln>
        </p:spPr>
      </p:pic>
      <p:pic>
        <p:nvPicPr>
          <p:cNvPr id="146" name="Google Shape;146;p20"/>
          <p:cNvPicPr preferRelativeResize="0"/>
          <p:nvPr/>
        </p:nvPicPr>
        <p:blipFill>
          <a:blip r:embed="rId4">
            <a:alphaModFix/>
          </a:blip>
          <a:stretch>
            <a:fillRect/>
          </a:stretch>
        </p:blipFill>
        <p:spPr>
          <a:xfrm>
            <a:off x="4616225" y="2964145"/>
            <a:ext cx="4369776" cy="1521580"/>
          </a:xfrm>
          <a:prstGeom prst="rect">
            <a:avLst/>
          </a:prstGeom>
          <a:noFill/>
          <a:ln w="28575" cap="flat" cmpd="sng">
            <a:solidFill>
              <a:srgbClr val="F5C43F"/>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5C43F"/>
                </a:solidFill>
                <a:latin typeface="Old Standard TT"/>
                <a:ea typeface="Old Standard TT"/>
                <a:cs typeface="Old Standard TT"/>
                <a:sym typeface="Old Standard TT"/>
              </a:rPr>
              <a:t>Market Segmentation: Secondary Research</a:t>
            </a:r>
            <a:endParaRPr>
              <a:solidFill>
                <a:srgbClr val="F5C43F"/>
              </a:solidFill>
              <a:latin typeface="Old Standard TT"/>
              <a:ea typeface="Old Standard TT"/>
              <a:cs typeface="Old Standard TT"/>
              <a:sym typeface="Old Standard TT"/>
            </a:endParaRPr>
          </a:p>
        </p:txBody>
      </p:sp>
      <p:sp>
        <p:nvSpPr>
          <p:cNvPr id="152" name="Google Shape;152;p21"/>
          <p:cNvSpPr txBox="1">
            <a:spLocks noGrp="1"/>
          </p:cNvSpPr>
          <p:nvPr>
            <p:ph type="body" idx="1"/>
          </p:nvPr>
        </p:nvSpPr>
        <p:spPr>
          <a:xfrm>
            <a:off x="272900" y="1017725"/>
            <a:ext cx="4260300" cy="3957000"/>
          </a:xfrm>
          <a:prstGeom prst="rect">
            <a:avLst/>
          </a:prstGeom>
        </p:spPr>
        <p:txBody>
          <a:bodyPr spcFirstLastPara="1" wrap="square" lIns="91425" tIns="91425" rIns="91425" bIns="91425" anchor="t" anchorCtr="0">
            <a:normAutofit/>
          </a:bodyPr>
          <a:lstStyle/>
          <a:p>
            <a:pPr marL="457200" lvl="0" indent="-305276" algn="l" rtl="0">
              <a:lnSpc>
                <a:spcPct val="150000"/>
              </a:lnSpc>
              <a:spcBef>
                <a:spcPts val="0"/>
              </a:spcBef>
              <a:spcAft>
                <a:spcPts val="0"/>
              </a:spcAft>
              <a:buClr>
                <a:srgbClr val="F5C43F"/>
              </a:buClr>
              <a:buSzPts val="1208"/>
              <a:buFont typeface="Georgia"/>
              <a:buChar char="●"/>
            </a:pPr>
            <a:r>
              <a:rPr lang="en" sz="1207">
                <a:solidFill>
                  <a:srgbClr val="F5C43F"/>
                </a:solidFill>
                <a:latin typeface="Georgia"/>
                <a:ea typeface="Georgia"/>
                <a:cs typeface="Georgia"/>
                <a:sym typeface="Georgia"/>
              </a:rPr>
              <a:t>Management operates under the perception that the customer base places an emphasis on exceptional ingredient quality and service</a:t>
            </a:r>
            <a:endParaRPr sz="1207">
              <a:solidFill>
                <a:srgbClr val="F5C43F"/>
              </a:solidFill>
              <a:latin typeface="Georgia"/>
              <a:ea typeface="Georgia"/>
              <a:cs typeface="Georgia"/>
              <a:sym typeface="Georgia"/>
            </a:endParaRPr>
          </a:p>
          <a:p>
            <a:pPr marL="914400" lvl="1" indent="-305276" algn="l" rtl="0">
              <a:lnSpc>
                <a:spcPct val="150000"/>
              </a:lnSpc>
              <a:spcBef>
                <a:spcPts val="0"/>
              </a:spcBef>
              <a:spcAft>
                <a:spcPts val="0"/>
              </a:spcAft>
              <a:buClr>
                <a:srgbClr val="F5C43F"/>
              </a:buClr>
              <a:buSzPts val="1208"/>
              <a:buFont typeface="Georgia"/>
              <a:buChar char="○"/>
            </a:pPr>
            <a:r>
              <a:rPr lang="en" sz="1207">
                <a:solidFill>
                  <a:srgbClr val="F5C43F"/>
                </a:solidFill>
                <a:latin typeface="Georgia"/>
                <a:ea typeface="Georgia"/>
                <a:cs typeface="Georgia"/>
                <a:sym typeface="Georgia"/>
              </a:rPr>
              <a:t>The tags “Best Food,” “Best Value,” and “Best Service,” taken from OpenTable Diners’ Choice Lists for the Los Angeles area, are signs that customers do indeed hold this view</a:t>
            </a:r>
            <a:endParaRPr sz="1207">
              <a:solidFill>
                <a:srgbClr val="F5C43F"/>
              </a:solidFill>
              <a:latin typeface="Georgia"/>
              <a:ea typeface="Georgia"/>
              <a:cs typeface="Georgia"/>
              <a:sym typeface="Georgia"/>
            </a:endParaRPr>
          </a:p>
          <a:p>
            <a:pPr marL="457200" lvl="0" indent="-305276" algn="l" rtl="0">
              <a:lnSpc>
                <a:spcPct val="150000"/>
              </a:lnSpc>
              <a:spcBef>
                <a:spcPts val="0"/>
              </a:spcBef>
              <a:spcAft>
                <a:spcPts val="0"/>
              </a:spcAft>
              <a:buClr>
                <a:srgbClr val="F5C43F"/>
              </a:buClr>
              <a:buSzPts val="1208"/>
              <a:buFont typeface="Georgia"/>
              <a:buChar char="●"/>
            </a:pPr>
            <a:r>
              <a:rPr lang="en" sz="1207">
                <a:solidFill>
                  <a:srgbClr val="F5C43F"/>
                </a:solidFill>
                <a:latin typeface="Georgia"/>
                <a:ea typeface="Georgia"/>
                <a:cs typeface="Georgia"/>
                <a:sym typeface="Georgia"/>
              </a:rPr>
              <a:t>Management believes that the restaurant serves as a great place for business meetings and special occasions</a:t>
            </a:r>
            <a:endParaRPr sz="1207">
              <a:solidFill>
                <a:srgbClr val="F5C43F"/>
              </a:solidFill>
              <a:latin typeface="Georgia"/>
              <a:ea typeface="Georgia"/>
              <a:cs typeface="Georgia"/>
              <a:sym typeface="Georgia"/>
            </a:endParaRPr>
          </a:p>
          <a:p>
            <a:pPr marL="914400" lvl="1" indent="-305276" algn="l" rtl="0">
              <a:lnSpc>
                <a:spcPct val="150000"/>
              </a:lnSpc>
              <a:spcBef>
                <a:spcPts val="0"/>
              </a:spcBef>
              <a:spcAft>
                <a:spcPts val="0"/>
              </a:spcAft>
              <a:buClr>
                <a:srgbClr val="F5C43F"/>
              </a:buClr>
              <a:buSzPts val="1208"/>
              <a:buFont typeface="Georgia"/>
              <a:buChar char="○"/>
            </a:pPr>
            <a:r>
              <a:rPr lang="en" sz="1207">
                <a:solidFill>
                  <a:srgbClr val="F5C43F"/>
                </a:solidFill>
                <a:latin typeface="Georgia"/>
                <a:ea typeface="Georgia"/>
                <a:cs typeface="Georgia"/>
                <a:sym typeface="Georgia"/>
              </a:rPr>
              <a:t>The tag “Good for Special Occasions” from OpenTable Diners’ Choice Lists is a good sign that management's perception is reality</a:t>
            </a:r>
            <a:endParaRPr sz="1207">
              <a:solidFill>
                <a:srgbClr val="F5C43F"/>
              </a:solidFill>
              <a:latin typeface="Georgia"/>
              <a:ea typeface="Georgia"/>
              <a:cs typeface="Georgia"/>
              <a:sym typeface="Georgia"/>
            </a:endParaRPr>
          </a:p>
        </p:txBody>
      </p:sp>
      <p:pic>
        <p:nvPicPr>
          <p:cNvPr id="153" name="Google Shape;153;p21"/>
          <p:cNvPicPr preferRelativeResize="0"/>
          <p:nvPr/>
        </p:nvPicPr>
        <p:blipFill>
          <a:blip r:embed="rId3">
            <a:alphaModFix/>
          </a:blip>
          <a:stretch>
            <a:fillRect/>
          </a:stretch>
        </p:blipFill>
        <p:spPr>
          <a:xfrm>
            <a:off x="4608025" y="1426338"/>
            <a:ext cx="4267200" cy="2822815"/>
          </a:xfrm>
          <a:prstGeom prst="rect">
            <a:avLst/>
          </a:prstGeom>
          <a:noFill/>
          <a:ln w="28575" cap="flat" cmpd="sng">
            <a:solidFill>
              <a:srgbClr val="F5C43F"/>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3188</Words>
  <Application>Microsoft Macintosh PowerPoint</Application>
  <PresentationFormat>On-screen Show (16:9)</PresentationFormat>
  <Paragraphs>307</Paragraphs>
  <Slides>30</Slides>
  <Notes>30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Old Standard TT</vt:lpstr>
      <vt:lpstr>Georgia</vt:lpstr>
      <vt:lpstr>Simple Dark</vt:lpstr>
      <vt:lpstr>   Pricing Optimization</vt:lpstr>
      <vt:lpstr>Agenda</vt:lpstr>
      <vt:lpstr>Situation: Burning Platform</vt:lpstr>
      <vt:lpstr>Dal Rae Contribution Margin Post-Covid: Red Meat Menu Items</vt:lpstr>
      <vt:lpstr>Dal Rae Contribution Margin Post-Covid: Red Meat Menu Items</vt:lpstr>
      <vt:lpstr>Contribution Margin Calculation by Proxy Entrée</vt:lpstr>
      <vt:lpstr>Problem Statement</vt:lpstr>
      <vt:lpstr>Market Segmentation: Secondary Research </vt:lpstr>
      <vt:lpstr>Market Segmentation: Secondary Research</vt:lpstr>
      <vt:lpstr>Market Segmentation: Primary Research</vt:lpstr>
      <vt:lpstr>Market Segmentation: Primary Research</vt:lpstr>
      <vt:lpstr>Competitive Analysis: Attributes</vt:lpstr>
      <vt:lpstr>Competitive Analysis: Use Cases</vt:lpstr>
      <vt:lpstr>Customer Sensitivity to Tradeoffs</vt:lpstr>
      <vt:lpstr>Price Associated Dining Frequency</vt:lpstr>
      <vt:lpstr>Demographics</vt:lpstr>
      <vt:lpstr>Results: Attribute &amp; Use Case Survey Bias</vt:lpstr>
      <vt:lpstr>Results: Customer Sensitivity to Tradeoffs</vt:lpstr>
      <vt:lpstr>Results: Price Associated Dining Frequency</vt:lpstr>
      <vt:lpstr>PowerPoint Presentation</vt:lpstr>
      <vt:lpstr>Results: Demographics</vt:lpstr>
      <vt:lpstr>Aloha Point of Sale Data (POS)</vt:lpstr>
      <vt:lpstr>Customer Sentiment-Based Solution</vt:lpstr>
      <vt:lpstr>Model Selection: Demand-Based &amp; Markup Pricing</vt:lpstr>
      <vt:lpstr>Aloha Point of Sale Data (POS) </vt:lpstr>
      <vt:lpstr>Model Visualization: POS Quantity Sold Per Day At Price Level</vt:lpstr>
      <vt:lpstr>Results Interpretation &amp; Conclusions</vt:lpstr>
      <vt:lpstr>Results Interpretation &amp; Conclusions</vt:lpstr>
      <vt:lpstr>Situation Comparison</vt:lpstr>
      <vt:lpstr>Recommendations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Pricing Optimization</dc:title>
  <cp:lastModifiedBy>Landon Smith</cp:lastModifiedBy>
  <cp:revision>1</cp:revision>
  <dcterms:modified xsi:type="dcterms:W3CDTF">2023-11-10T18:53:49Z</dcterms:modified>
</cp:coreProperties>
</file>